
<file path=[Content_Types].xml><?xml version="1.0" encoding="utf-8"?>
<Types xmlns="http://schemas.openxmlformats.org/package/2006/content-types">
  <Default Extension="emf" ContentType="image/x-emf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48" r:id="rId1"/>
  </p:sldMasterIdLst>
  <p:notesMasterIdLst>
    <p:notesMasterId r:id="rId74"/>
  </p:notesMasterIdLst>
  <p:handoutMasterIdLst>
    <p:handoutMasterId r:id="rId75"/>
  </p:handoutMasterIdLst>
  <p:sldIdLst>
    <p:sldId id="256" r:id="rId2"/>
    <p:sldId id="1749" r:id="rId3"/>
    <p:sldId id="1750" r:id="rId4"/>
    <p:sldId id="1736" r:id="rId5"/>
    <p:sldId id="1697" r:id="rId6"/>
    <p:sldId id="1738" r:id="rId7"/>
    <p:sldId id="516" r:id="rId8"/>
    <p:sldId id="517" r:id="rId9"/>
    <p:sldId id="519" r:id="rId10"/>
    <p:sldId id="518" r:id="rId11"/>
    <p:sldId id="496" r:id="rId12"/>
    <p:sldId id="1688" r:id="rId13"/>
    <p:sldId id="1698" r:id="rId14"/>
    <p:sldId id="1659" r:id="rId15"/>
    <p:sldId id="493" r:id="rId16"/>
    <p:sldId id="1679" r:id="rId17"/>
    <p:sldId id="495" r:id="rId18"/>
    <p:sldId id="1629" r:id="rId19"/>
    <p:sldId id="1672" r:id="rId20"/>
    <p:sldId id="1751" r:id="rId21"/>
    <p:sldId id="1699" r:id="rId22"/>
    <p:sldId id="1654" r:id="rId23"/>
    <p:sldId id="1678" r:id="rId24"/>
    <p:sldId id="1656" r:id="rId25"/>
    <p:sldId id="1700" r:id="rId26"/>
    <p:sldId id="1685" r:id="rId27"/>
    <p:sldId id="392" r:id="rId28"/>
    <p:sldId id="1758" r:id="rId29"/>
    <p:sldId id="1686" r:id="rId30"/>
    <p:sldId id="1674" r:id="rId31"/>
    <p:sldId id="1701" r:id="rId32"/>
    <p:sldId id="1687" r:id="rId33"/>
    <p:sldId id="1677" r:id="rId34"/>
    <p:sldId id="1676" r:id="rId35"/>
    <p:sldId id="509" r:id="rId36"/>
    <p:sldId id="1690" r:id="rId37"/>
    <p:sldId id="524" r:id="rId38"/>
    <p:sldId id="514" r:id="rId39"/>
    <p:sldId id="521" r:id="rId40"/>
    <p:sldId id="1702" r:id="rId41"/>
    <p:sldId id="491" r:id="rId42"/>
    <p:sldId id="498" r:id="rId43"/>
    <p:sldId id="1703" r:id="rId44"/>
    <p:sldId id="492" r:id="rId45"/>
    <p:sldId id="1691" r:id="rId46"/>
    <p:sldId id="1704" r:id="rId47"/>
    <p:sldId id="1692" r:id="rId48"/>
    <p:sldId id="1693" r:id="rId49"/>
    <p:sldId id="1705" r:id="rId50"/>
    <p:sldId id="1694" r:id="rId51"/>
    <p:sldId id="1695" r:id="rId52"/>
    <p:sldId id="522" r:id="rId53"/>
    <p:sldId id="523" r:id="rId54"/>
    <p:sldId id="525" r:id="rId55"/>
    <p:sldId id="526" r:id="rId56"/>
    <p:sldId id="1747" r:id="rId57"/>
    <p:sldId id="1706" r:id="rId58"/>
    <p:sldId id="1712" r:id="rId59"/>
    <p:sldId id="1757" r:id="rId60"/>
    <p:sldId id="1742" r:id="rId61"/>
    <p:sldId id="1753" r:id="rId62"/>
    <p:sldId id="1754" r:id="rId63"/>
    <p:sldId id="1740" r:id="rId64"/>
    <p:sldId id="1708" r:id="rId65"/>
    <p:sldId id="1707" r:id="rId66"/>
    <p:sldId id="1721" r:id="rId67"/>
    <p:sldId id="1724" r:id="rId68"/>
    <p:sldId id="1725" r:id="rId69"/>
    <p:sldId id="1726" r:id="rId70"/>
    <p:sldId id="1727" r:id="rId71"/>
    <p:sldId id="1728" r:id="rId72"/>
    <p:sldId id="1720" r:id="rId73"/>
  </p:sldIdLst>
  <p:sldSz cx="9144000" cy="5143500" type="screen16x9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03022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806044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209065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612087" algn="l" rtl="0" eaLnBrk="0" fontAlgn="base" hangingPunct="0">
      <a:spcBef>
        <a:spcPct val="0"/>
      </a:spcBef>
      <a:spcAft>
        <a:spcPct val="0"/>
      </a:spcAft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015109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418131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2821153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224174" algn="l" defTabSz="806044" rtl="0" eaLnBrk="1" latinLnBrk="0" hangingPunct="1">
      <a:defRPr sz="2116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648510CE-8D7F-124B-A70C-6D979B621786}">
          <p14:sldIdLst>
            <p14:sldId id="256"/>
            <p14:sldId id="1749"/>
            <p14:sldId id="1750"/>
          </p14:sldIdLst>
        </p14:section>
        <p14:section name="Zusammenfassungsabschnitt" id="{2E43878F-7D28-954A-99F5-78144B979A3B}">
          <p14:sldIdLst>
            <p14:sldId id="1736"/>
          </p14:sldIdLst>
        </p14:section>
        <p14:section name="1. Einführung" id="{AD171C37-581C-E549-97F7-A865084DBAE1}">
          <p14:sldIdLst>
            <p14:sldId id="1697"/>
            <p14:sldId id="1738"/>
            <p14:sldId id="516"/>
            <p14:sldId id="517"/>
            <p14:sldId id="519"/>
            <p14:sldId id="518"/>
          </p14:sldIdLst>
        </p14:section>
        <p14:section name="2. Inhaltsbezogener Hintergrund" id="{191904A9-3D3D-E24C-BE88-7975EA1F97B1}">
          <p14:sldIdLst>
            <p14:sldId id="496"/>
            <p14:sldId id="1688"/>
            <p14:sldId id="1698"/>
            <p14:sldId id="1659"/>
            <p14:sldId id="493"/>
            <p14:sldId id="1679"/>
            <p14:sldId id="495"/>
            <p14:sldId id="1629"/>
            <p14:sldId id="1672"/>
            <p14:sldId id="1751"/>
            <p14:sldId id="1699"/>
            <p14:sldId id="1654"/>
            <p14:sldId id="1678"/>
            <p14:sldId id="1656"/>
            <p14:sldId id="1700"/>
            <p14:sldId id="1685"/>
            <p14:sldId id="392"/>
            <p14:sldId id="1758"/>
            <p14:sldId id="1686"/>
            <p14:sldId id="1674"/>
            <p14:sldId id="1701"/>
            <p14:sldId id="1687"/>
            <p14:sldId id="1677"/>
            <p14:sldId id="1676"/>
          </p14:sldIdLst>
        </p14:section>
        <p14:section name="3. Vier Praktiken" id="{80587CF3-2C42-E741-93FF-4CB41806BF21}">
          <p14:sldIdLst>
            <p14:sldId id="509"/>
            <p14:sldId id="1690"/>
            <p14:sldId id="524"/>
            <p14:sldId id="514"/>
            <p14:sldId id="521"/>
            <p14:sldId id="1702"/>
            <p14:sldId id="491"/>
            <p14:sldId id="498"/>
            <p14:sldId id="1703"/>
            <p14:sldId id="492"/>
            <p14:sldId id="1691"/>
            <p14:sldId id="1704"/>
            <p14:sldId id="1692"/>
            <p14:sldId id="1693"/>
            <p14:sldId id="1705"/>
            <p14:sldId id="1694"/>
            <p14:sldId id="1695"/>
          </p14:sldIdLst>
        </p14:section>
        <p14:section name="4. Feedback &amp; Reflexion" id="{21171824-61A7-6B4A-A633-01E7C1642AC7}">
          <p14:sldIdLst>
            <p14:sldId id="522"/>
            <p14:sldId id="523"/>
            <p14:sldId id="525"/>
            <p14:sldId id="526"/>
            <p14:sldId id="1747"/>
          </p14:sldIdLst>
        </p14:section>
        <p14:section name="5. Zweite Simulation" id="{27335842-A406-0642-9B3C-DC866E458734}">
          <p14:sldIdLst>
            <p14:sldId id="1706"/>
            <p14:sldId id="1712"/>
            <p14:sldId id="1757"/>
            <p14:sldId id="1742"/>
            <p14:sldId id="1753"/>
            <p14:sldId id="1754"/>
            <p14:sldId id="1740"/>
            <p14:sldId id="1708"/>
          </p14:sldIdLst>
        </p14:section>
        <p14:section name="6. Eigene Praxis" id="{D4E41598-919B-B149-B5CA-DFFE2B86166F}">
          <p14:sldIdLst>
            <p14:sldId id="1707"/>
            <p14:sldId id="1721"/>
            <p14:sldId id="1724"/>
            <p14:sldId id="1725"/>
            <p14:sldId id="1726"/>
            <p14:sldId id="1727"/>
            <p14:sldId id="1728"/>
            <p14:sldId id="1720"/>
          </p14:sldIdLst>
        </p14:section>
        <p14:section name="7. Reflexion" id="{C2AF9A2F-49F8-5141-9513-C0FDE0868CC7}">
          <p14:sldIdLst/>
        </p14:section>
        <p14:section name="8. Abschluss" id="{CF93E31A-3FD5-8349-A90F-300B63A33067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7B797A6-C860-AE34-28B4-DC9B9A3CA531}" name="Damrau, Milena" initials="" userId="S::Milena.Damrau@lmu.de::93a296a1-abd1-436b-9d1e-9fe553c1a16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E0E9"/>
    <a:srgbClr val="D8FFFD"/>
    <a:srgbClr val="95F2DB"/>
    <a:srgbClr val="00E5B6"/>
    <a:srgbClr val="FE97FE"/>
    <a:srgbClr val="0979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2"/>
    <p:restoredTop sz="80340" autoAdjust="0"/>
  </p:normalViewPr>
  <p:slideViewPr>
    <p:cSldViewPr>
      <p:cViewPr varScale="1">
        <p:scale>
          <a:sx n="129" d="100"/>
          <a:sy n="129" d="100"/>
        </p:scale>
        <p:origin x="1544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A891C08-BDE8-0947-9844-3E57815EED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D85EC25-30D5-B046-B1CB-E28BE3A7322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FAACA9C-25A9-534F-B9D3-A2D6D10DA91C}" type="datetime1">
              <a:rPr lang="de-DE" altLang="de-DE"/>
              <a:pPr>
                <a:defRPr/>
              </a:pPr>
              <a:t>25.09.25</a:t>
            </a:fld>
            <a:endParaRPr lang="de-DE" alt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9FF8E5B-96AD-B749-89BC-7E94721BCDB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8A131B-25EC-E14A-A7CF-5B8BFDCB693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F88EF8D-5CA4-4446-9B87-CE2DEC40B290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DB2A6049-7AED-A748-B4BA-3F6226D5CA0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108FBFA-3A98-B440-BE6C-BAE8FDB391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B3CBD268-3CA1-7946-B2B3-A56B64F9E335}" type="datetime1">
              <a:rPr lang="de-DE" altLang="de-DE"/>
              <a:pPr>
                <a:defRPr/>
              </a:pPr>
              <a:t>25.09.25</a:t>
            </a:fld>
            <a:endParaRPr lang="de-DE" altLang="de-DE" dirty="0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FF3ECD5C-7330-3946-8FE0-5B246383DB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 dirty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848C69D1-8263-0340-86DE-8AA5D4E0B9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de-DE" altLang="de-DE" noProof="0"/>
              <a:t>Mastertextformat bearbeiten</a:t>
            </a:r>
          </a:p>
          <a:p>
            <a:pPr lvl="1"/>
            <a:r>
              <a:rPr lang="de-DE" altLang="de-DE" noProof="0"/>
              <a:t>Zweite Ebene</a:t>
            </a:r>
          </a:p>
          <a:p>
            <a:pPr lvl="2"/>
            <a:r>
              <a:rPr lang="de-DE" altLang="de-DE" noProof="0"/>
              <a:t>Dritte Ebene</a:t>
            </a:r>
          </a:p>
          <a:p>
            <a:pPr lvl="3"/>
            <a:r>
              <a:rPr lang="de-DE" altLang="de-DE" noProof="0"/>
              <a:t>Vierte Ebene</a:t>
            </a:r>
          </a:p>
          <a:p>
            <a:pPr lvl="4"/>
            <a:r>
              <a:rPr lang="de-DE" alt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1717C26-4B12-F64D-8AA1-F298D8944FF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F910D3D-6778-AD44-8C90-C7C175DA55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D7EE9E7B-E916-FE45-8593-49D1E494F234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ＭＳ Ｐゴシック" charset="-128"/>
      </a:defRPr>
    </a:lvl1pPr>
    <a:lvl2pPr marL="403022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2pPr>
    <a:lvl3pPr marL="806044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3pPr>
    <a:lvl4pPr marL="1209065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4pPr>
    <a:lvl5pPr marL="1612087" algn="l" defTabSz="403022" rtl="0" eaLnBrk="0" fontAlgn="base" hangingPunct="0">
      <a:spcBef>
        <a:spcPct val="30000"/>
      </a:spcBef>
      <a:spcAft>
        <a:spcPct val="0"/>
      </a:spcAft>
      <a:defRPr sz="1058" kern="1200">
        <a:solidFill>
          <a:schemeClr val="tx1"/>
        </a:solidFill>
        <a:latin typeface="+mn-lt"/>
        <a:ea typeface="ＭＳ Ｐゴシック" panose="020B0600070205080204" pitchFamily="34" charset="-128"/>
        <a:cs typeface="+mn-cs"/>
      </a:defRPr>
    </a:lvl5pPr>
    <a:lvl6pPr marL="2015109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6pPr>
    <a:lvl7pPr marL="2418131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7pPr>
    <a:lvl8pPr marL="2821153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8pPr>
    <a:lvl9pPr marL="3224174" algn="l" defTabSz="403022" rtl="0" eaLnBrk="1" latinLnBrk="0" hangingPunct="1">
      <a:defRPr sz="10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Folienbildplatzhalter 1">
            <a:extLst>
              <a:ext uri="{FF2B5EF4-FFF2-40B4-BE49-F238E27FC236}">
                <a16:creationId xmlns:a16="http://schemas.microsoft.com/office/drawing/2014/main" id="{8E9E0934-07E5-CC46-91E6-3EF456540C8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0" name="Notizenplatzhalter 2">
            <a:extLst>
              <a:ext uri="{FF2B5EF4-FFF2-40B4-BE49-F238E27FC236}">
                <a16:creationId xmlns:a16="http://schemas.microsoft.com/office/drawing/2014/main" id="{E63E415E-2098-FD4E-9A2E-7DD0C7BE33F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b="1" dirty="0">
                <a:ea typeface="ＭＳ Ｐゴシック" panose="020B0600070205080204" pitchFamily="34" charset="-128"/>
              </a:rPr>
              <a:t>Grundidee klären: </a:t>
            </a:r>
          </a:p>
          <a:p>
            <a:pPr marL="171450" marR="0" lvl="0" indent="-17145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altLang="de-DE" b="0" dirty="0">
                <a:ea typeface="ＭＳ Ｐゴシック" panose="020B0600070205080204" pitchFamily="34" charset="-128"/>
              </a:rPr>
              <a:t>Bidirektionaler Transfer</a:t>
            </a:r>
          </a:p>
          <a:p>
            <a:pPr marL="171450" marR="0" lvl="0" indent="-17145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altLang="de-DE" b="0" dirty="0">
                <a:ea typeface="ＭＳ Ｐゴシック" panose="020B0600070205080204" pitchFamily="34" charset="-128"/>
              </a:rPr>
              <a:t>Ziel ist es professionelle Praktiken noch einmal in der Tiefe zu reflektieren, die Sie wahrscheinlich zu einem gewissen Grad schon nutzen.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altLang="de-DE" b="0" dirty="0">
                <a:ea typeface="ＭＳ Ｐゴシック" panose="020B0600070205080204" pitchFamily="34" charset="-128"/>
              </a:rPr>
              <a:t>Unser Ziel: Ausprobieren, inwiefern Simulationen für die Fortbildung von Lehrkräften hilfreich sein können.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altLang="de-DE" b="0" dirty="0">
                <a:ea typeface="ＭＳ Ｐゴシック" panose="020B0600070205080204" pitchFamily="34" charset="-128"/>
              </a:rPr>
              <a:t>Simulation ist ein weiter Begriff. Bei uns geht es darum, mit einem simulierten Schüler zu interagieren. Das ist sicher nicht das, was man sich unter einer </a:t>
            </a:r>
            <a:r>
              <a:rPr lang="de-DE" altLang="de-DE" b="0" dirty="0" err="1">
                <a:ea typeface="ＭＳ Ｐゴシック" panose="020B0600070205080204" pitchFamily="34" charset="-128"/>
              </a:rPr>
              <a:t>High-Fidelity</a:t>
            </a:r>
            <a:r>
              <a:rPr lang="de-DE" altLang="de-DE" b="0" dirty="0">
                <a:ea typeface="ＭＳ Ｐゴシック" panose="020B0600070205080204" pitchFamily="34" charset="-128"/>
              </a:rPr>
              <a:t>-Simulation vorstellt. Aber für die hier adressierten Praktiken wird es ausreichen.</a:t>
            </a:r>
          </a:p>
        </p:txBody>
      </p:sp>
      <p:sp>
        <p:nvSpPr>
          <p:cNvPr id="7171" name="Foliennummernplatzhalter 3">
            <a:extLst>
              <a:ext uri="{FF2B5EF4-FFF2-40B4-BE49-F238E27FC236}">
                <a16:creationId xmlns:a16="http://schemas.microsoft.com/office/drawing/2014/main" id="{02826DB0-6D39-F349-9D0F-2471539AE1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F5A6ED4-F3A7-B044-9078-38720C0BD303}" type="slidenum">
              <a:rPr lang="de-DE" altLang="de-DE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0</a:t>
            </a:fld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8491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33037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308E9A-1B9F-ED75-899F-35CB941F4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85EBB0-5836-B3B0-01E7-4B9F018441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E5B50D-A73C-6B8B-7317-CECB264229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136C7-5B9B-B257-A606-100642CA3F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954355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485915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843392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5446E-0A4F-6BAA-70BF-1AB3CC9AE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A2B99E-47E3-9B7C-911A-60E48A9877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4059F2-2426-56D1-1C61-D2E95C7C16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FA291-8DB6-3EFF-6178-7EC6C0FA11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74375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EAE68-7FC1-19C9-BF2B-F8158ADE2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ECC30-A6B9-BE58-7315-E26DAB21D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5B4052-12F6-8C6C-0F4C-F25151F712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1F818-D7F8-4A13-6C06-09E64A6FD0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7EE9E7B-E916-FE45-8593-49D1E494F234}" type="slidenum">
              <a:rPr kumimoji="0" lang="de-DE" alt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de-DE" alt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6226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DEAE68-7FC1-19C9-BF2B-F8158ADE29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4AECC30-A6B9-BE58-7315-E26DAB21DA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A5B4052-12F6-8C6C-0F4C-F25151F712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21F818-D7F8-4A13-6C06-09E64A6FD0D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906226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B7A3E-2D54-A6A8-CD05-E3C9C74BC8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9F550D-06AB-5102-0D0B-79B7B0767F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B8E5DB2-ABD1-46E1-3FCA-56F7028D39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de-DE" dirty="0">
              <a:latin typeface="Arial" pitchFamily="-108" charset="0"/>
              <a:ea typeface="ＭＳ Ｐゴシック" pitchFamily="-108" charset="-128"/>
              <a:cs typeface="ＭＳ Ｐゴシック" pitchFamily="-108" charset="-128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DBAAF7-D8C4-9FB8-A8EA-D40DEB2C28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8551562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C82FE-F5EE-DEB7-78EE-8D55831C9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FACB50A-711A-FE6D-7EB8-6EBCE88C50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7D14F2-DED9-7AE2-886C-56F1D75F78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de-DE" dirty="0">
                <a:latin typeface="Arial" pitchFamily="-108" charset="0"/>
                <a:ea typeface="ＭＳ Ｐゴシック" pitchFamily="-108" charset="-128"/>
                <a:cs typeface="ＭＳ Ｐゴシック" pitchFamily="-108" charset="-128"/>
              </a:rPr>
              <a:t>Beispiel unten: Kinder sind sehr gut darin Strategien zu entwickeln, mit denen sie mehr Aufgaben richtig lösen – die aber nicht zwingend auf Verständnis basieren.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BFE63A-E6C2-32EB-C76A-646AB6F20E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1678247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209279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2E4C0-18A5-CD6C-2DC9-A7BFD7477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Folienbildplatzhalter 1">
            <a:extLst>
              <a:ext uri="{FF2B5EF4-FFF2-40B4-BE49-F238E27FC236}">
                <a16:creationId xmlns:a16="http://schemas.microsoft.com/office/drawing/2014/main" id="{4396FA70-628F-7E2B-92B0-E36A8DC9503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0" name="Notizenplatzhalter 2">
            <a:extLst>
              <a:ext uri="{FF2B5EF4-FFF2-40B4-BE49-F238E27FC236}">
                <a16:creationId xmlns:a16="http://schemas.microsoft.com/office/drawing/2014/main" id="{C580B218-EFBA-BE8C-04D5-E49246A2C50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b="1" dirty="0">
              <a:ea typeface="ＭＳ Ｐゴシック" panose="020B0600070205080204" pitchFamily="34" charset="-128"/>
            </a:endParaRPr>
          </a:p>
        </p:txBody>
      </p:sp>
      <p:sp>
        <p:nvSpPr>
          <p:cNvPr id="7171" name="Foliennummernplatzhalter 3">
            <a:extLst>
              <a:ext uri="{FF2B5EF4-FFF2-40B4-BE49-F238E27FC236}">
                <a16:creationId xmlns:a16="http://schemas.microsoft.com/office/drawing/2014/main" id="{C95F31CF-9A5D-B231-81D9-B27BD80AFD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F5A6ED4-F3A7-B044-9078-38720C0BD303}" type="slidenum">
              <a:rPr lang="de-DE" altLang="de-DE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7367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Stellenweise:</a:t>
            </a:r>
          </a:p>
          <a:p>
            <a:pPr marL="171450" indent="-171450">
              <a:buFontTx/>
              <a:buChar char="-"/>
            </a:pPr>
            <a:r>
              <a:rPr lang="de-DE" dirty="0"/>
              <a:t>Wenig Anforderungen an das Stellenwert- und Operationsverständnis</a:t>
            </a:r>
          </a:p>
          <a:p>
            <a:pPr marL="171450" indent="-171450">
              <a:buFontTx/>
              <a:buChar char="-"/>
            </a:pPr>
            <a:r>
              <a:rPr lang="de-DE" dirty="0"/>
              <a:t>Häufig Strategie bei </a:t>
            </a:r>
            <a:r>
              <a:rPr lang="de-DE" dirty="0" err="1"/>
              <a:t>SuS</a:t>
            </a:r>
            <a:r>
              <a:rPr lang="de-DE" dirty="0"/>
              <a:t>, die geringes Stellenwert- und/oder Operationsverständnis haben; dann besonders bei der Subtraktion fehleranfällig.</a:t>
            </a:r>
          </a:p>
          <a:p>
            <a:pPr marL="171450" indent="-171450">
              <a:buFontTx/>
              <a:buChar char="-"/>
            </a:pPr>
            <a:r>
              <a:rPr lang="de-DE" dirty="0"/>
              <a:t>Beispiel: Übertrag über das Komma!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336189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Hier werden vier der Strategien, bei denen dies möglich ist, noch einmal am Rechenstrich gezeigt.</a:t>
            </a:r>
          </a:p>
          <a:p>
            <a:r>
              <a:rPr lang="de-DE" dirty="0"/>
              <a:t>Optionale Folie ausgeblendet.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336189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386601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79C4B-78F2-4445-3D98-D354E1D45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C8DCA8-D634-2A39-B1D2-DD83982EEA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AA77A5-4EE4-F62C-B953-96EBFB7B10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DF2619-97A5-8CCF-2A2F-040F69C6F2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9820839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C08EE7-C117-1B5B-DD9D-667BEBC6E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798CEAF-2515-9E6A-C9AD-6FA27A1C6A7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BFE919-AB36-1BE6-CEB5-AB5714338A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2395" marR="0" indent="0"/>
            <a:endParaRPr lang="en-U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CD9DA8-6E6F-7BD2-F86D-DB1446BC5F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506661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AAB16-4EBC-AB56-41D9-B557D0E337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CA47F81-69FE-E4B8-D39A-430E87DF52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2EB700-CBC2-7045-85B7-2428B56B07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362B4BD-B812-B9F4-7CE4-A6C32A4F3D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4680359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de-DE" sz="1050" dirty="0"/>
              <a:t>Jede Praktik hängt jeweils von den in ihr eingebetteten anderen Praktiken ab.</a:t>
            </a:r>
            <a:endParaRPr lang="de-DE" altLang="de-DE" dirty="0">
              <a:ea typeface="ＭＳ Ｐゴシック" panose="020B0600070205080204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endParaRPr lang="de-DE" altLang="de-DE" dirty="0">
              <a:ea typeface="ＭＳ Ｐゴシック" panose="020B0600070205080204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de-DE" altLang="de-DE" dirty="0">
                <a:ea typeface="ＭＳ Ｐゴシック" panose="020B0600070205080204" pitchFamily="34" charset="-128"/>
              </a:rPr>
              <a:t>Aufgaben analysieren (mehr oder weniger </a:t>
            </a:r>
            <a:r>
              <a:rPr lang="de-DE" altLang="de-DE" dirty="0"/>
              <a:t>Antizipieren nach Stein)</a:t>
            </a:r>
            <a:endParaRPr lang="de-DE" altLang="de-DE" dirty="0">
              <a:ea typeface="ＭＳ Ｐゴシック" panose="020B0600070205080204" pitchFamily="34" charset="-128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de-DE" altLang="de-DE" dirty="0"/>
              <a:t>Beobachten und Diagnose (Beobachten nach Stein)</a:t>
            </a:r>
          </a:p>
          <a:p>
            <a:pPr lvl="0">
              <a:buFont typeface="Arial" panose="020B0604020202020204" pitchFamily="34" charset="0"/>
              <a:buChar char="•"/>
            </a:pPr>
            <a:r>
              <a:rPr lang="de-DE" altLang="de-DE" dirty="0"/>
              <a:t>Erkenntnisse nutzen (Mischung aus Auswählen, Anordnen, Verknüpfen?)</a:t>
            </a:r>
          </a:p>
          <a:p>
            <a:pPr lvl="0">
              <a:buFont typeface="Arial" panose="020B0604020202020204" pitchFamily="34" charset="0"/>
              <a:buChar char="•"/>
            </a:pPr>
            <a:endParaRPr lang="de-DE" altLang="de-DE" dirty="0">
              <a:ea typeface="ＭＳ Ｐゴシック" panose="020B0600070205080204" pitchFamily="34" charset="-128"/>
            </a:endParaRPr>
          </a:p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854620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5642902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Foto: Generiert mit KI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02676344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96CA6-AB93-A03A-7CEE-7072CFA17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1E079AB-DA9B-8943-DBC0-348A3877BC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4AFE984-A5BA-E48A-4BB1-A475DA6400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Foto: Generiert mit KI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E7C3D1-541E-A934-A7DD-291F82F295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38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50829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434834-69BF-BD62-84F8-361AC6D56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B7238C8-3026-25CE-A72D-998BF02E83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BC44204-7215-67A4-68FC-29ED11D093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0A39224-4DC4-7A47-63CB-F0ED5DE86F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1455643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„Erfolgsrezept“, auf was man achten muss</a:t>
            </a:r>
          </a:p>
          <a:p>
            <a:endParaRPr lang="de-DE" sz="1200" b="1" i="0" u="none" strike="noStrike" kern="1200" dirty="0">
              <a:solidFill>
                <a:schemeClr val="tx1"/>
              </a:solidFill>
              <a:effectLst/>
              <a:latin typeface="+mn-lt"/>
              <a:ea typeface="ＭＳ Ｐゴシック" charset="-128"/>
            </a:endParaRPr>
          </a:p>
          <a:p>
            <a:r>
              <a:rPr lang="de-DE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ＭＳ Ｐゴシック" charset="-128"/>
              </a:rPr>
              <a:t>Jeweils: Was ist das Ziel und worauf muss konkret geachtet werden…</a:t>
            </a:r>
          </a:p>
          <a:p>
            <a:endParaRPr lang="de-DE" sz="1200" b="1" i="0" u="none" strike="noStrike" kern="1200" dirty="0">
              <a:solidFill>
                <a:schemeClr val="tx1"/>
              </a:solidFill>
              <a:effectLst/>
              <a:latin typeface="+mn-lt"/>
              <a:ea typeface="ＭＳ Ｐゴシック" charset="-128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40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817377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EE4BA-984F-FF6B-ADEF-FF8A014E90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8E50EA0-A6E5-5D7E-E8F0-9D7FF3635D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79AE8E6-B9D9-2905-BFC1-55A5CF4CAA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Auf dieser Folie QR Code mit Link zur Simulationsumgebung einfügen.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FB00FBA-24EE-A1EA-F853-0BA7918AD5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41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601906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43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0240704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08A79-152B-75E9-7F8B-043E1A1E0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A510E01-C76C-1C2A-0489-DC4203D175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A089FACC-16F5-4F79-C382-62FE0F41CC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Auf dieser Folie QR Code mit Link zur Simulationsumgebung einfügen.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B0F67F3-D12F-9159-0F46-7DB22CA756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44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800162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3E3C2F-4E66-466D-205F-58EECD5372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FF6A35-FFDE-4160-FFC7-D152A21E59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1E11F9-1B61-4244-9E21-84108B41BA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385AAC-633E-8B95-D357-ECF74854CC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46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542120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3A195-5B7E-4BFF-FC3A-B6D2BE3AB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5414748-A6AD-FEB0-CA86-399DEE92E9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D87FE9D-92FD-66C5-5E18-136C78A222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Auf dieser Folie QR Code mit Link zur Simulationsumgebung einfügen.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56DEF51-B249-BE9B-165C-A825668C6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47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6563829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39B45-2AEE-2A97-2125-6D326BC6D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6C67094-4D80-0DEF-CC59-71720C63DE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96BF9E-05B0-71CE-0AFE-D6DCEA7B23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1BC0B3-B478-E097-D27A-A37F3E968F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49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3451309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2FECC-1D32-5361-B9F9-26451B578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725235D-3455-3E9A-CD9D-C402A2F8AF8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F6D6A53-D18F-BCB6-1FA6-F247F3339A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Auf dieser Folie QR Code mit Link zur Simulationsumgebung einfügen.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24BC24-7BD4-F2EA-5C7A-D3D314EB61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50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1348725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Diese Folie dient dazu, dass die Teilnehmenden sich auf eine Situation aus ihrer Simulationserfahrung fokussieren.</a:t>
            </a:r>
          </a:p>
          <a:p>
            <a:r>
              <a:rPr lang="de-DE" dirty="0"/>
              <a:t>Der eigentlich Reflexionsimpuls folgt auf der nächsten Folie.</a:t>
            </a:r>
          </a:p>
          <a:p>
            <a:endParaRPr lang="de-DE" dirty="0"/>
          </a:p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Bild: Generiert von ChatGPT, Ausschnitt SU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53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8226711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1DCDDB-4DEB-7D4E-44DA-12BC8E3AE4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2C852D8-0082-E7E9-3BFB-7CF40477DB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C612C04-F989-E81E-711E-6CF15773CD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Dieser Reflexionsimpuls könnte methodisch z.B. in einer Ich-Du-Wir-Methodik bearbeitet werden (individuelle Reflexion, Austausch mit einem Peer, gemeinsame Diskussion).</a:t>
            </a:r>
          </a:p>
          <a:p>
            <a:r>
              <a:rPr lang="de-DE" dirty="0"/>
              <a:t>In der gemeinsame Diskussion könnten zentrale Themen fokussiert und identifiziert werden. Für mögliche Fokuspunkte siehe ausgeblendete Folie für das Fortbildungspersonal.</a:t>
            </a:r>
          </a:p>
          <a:p>
            <a:endParaRPr lang="de-DE" dirty="0"/>
          </a:p>
          <a:p>
            <a:r>
              <a:rPr lang="de-DE" dirty="0"/>
              <a:t>Bild: Generiert von ChatGPT, Ausschnitt SU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E3A5E58-4925-3CE1-2AB1-E8739A889D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54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03270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C2766-278F-6BDD-1451-93637C8681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11A44922-1236-ECA4-5751-074693C4AC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523115E-A3E5-98E1-C771-3234F1E5F3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ABFE972-7D41-DF19-E218-145E80ACBD3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7319532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A9C17D-58AC-799A-63E7-885863087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BF9CD8F-DCD3-8C45-7650-236C853060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8C74982-369D-27D7-C4B3-B8EF4C6B01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3C3FC3-812A-D572-8682-5B8EAC9279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57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14682344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203D3-4D74-36C3-5E9D-9160B024B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A280A79-01B5-752B-BA05-4D595601990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F46847A-CC74-950C-BA1D-54436E9EA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Auf dieser Folie QR Code mit Link zur Simulationsumgebung einfügen.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A9561F-9876-56BE-0F65-B987E5EEEE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69E087D-853B-A54C-AD86-3A0AD2119A87}" type="slidenum">
              <a:rPr lang="de-DE" altLang="de-DE" smtClean="0"/>
              <a:pPr/>
              <a:t>58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63892310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59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91204267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A5C7A-7B96-D8E8-3E1D-E2B90B49E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322D3277-F913-A257-043C-BDDF922FB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1C72981-913A-CCEA-C019-B6B6B005BB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Diese Folie dient dazu, dass die Teilnehmenden sich auf eine Situation aus ihrer Simulationserfahrung fokussieren.</a:t>
            </a:r>
          </a:p>
          <a:p>
            <a:r>
              <a:rPr lang="de-DE" dirty="0"/>
              <a:t>Der eigentlich Reflexionsimpuls folgt auf der nächsten Folie.</a:t>
            </a:r>
          </a:p>
          <a:p>
            <a:endParaRPr lang="de-DE" dirty="0"/>
          </a:p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Bild: Generiert von ChatGPT, Ausschnitt SU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0F9A9B6-1A76-CCAF-4343-0B1F3B8FD3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04735046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23146-60C2-9C58-9BCB-254380AB8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36A836D-C0D2-DDA2-A336-C115E6DC57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EA73A67-C67E-0A72-4FDA-C83EC4DE63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Dieser Reflexionsimpuls könnte methodisch z.B. in einer Ich-Du-Wir-Methodik bearbeitet werden (individuelle Reflexion, Austausch mit einem Peer, gemeinsame Diskussion).</a:t>
            </a:r>
          </a:p>
          <a:p>
            <a:r>
              <a:rPr lang="de-DE" dirty="0"/>
              <a:t>In der gemeinsame Diskussion könnten zentrale Themen fokussiert und identifiziert werden. Für mögliche Fokuspunkte siehe ausgeblendete Folie für das Fortbildungspersonal.</a:t>
            </a:r>
          </a:p>
          <a:p>
            <a:endParaRPr lang="de-DE" dirty="0"/>
          </a:p>
          <a:p>
            <a:r>
              <a:rPr lang="de-DE" dirty="0"/>
              <a:t>Bild: Generiert von ChatGPT, Ausschnitt SU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77922D5-4275-94A5-C542-FA60A31208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6690244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14950F-8AC8-50E2-B9AD-AEC687200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0119A99-6B6A-E99C-7C55-EC9DAA36C7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56470EC-644E-BFE0-E541-3D212DE63C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54D4829-5A9A-B98F-F1ED-CD1496BA36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62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391026251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03022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Auf dieser Folie QR Code mit Link zur Simulationsumgebung einfügen.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40849869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Arbeitsphase von ca. 10-15 min. Je nach Kontext individuell oder kollaborativ.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11864947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69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248071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/>
              <a:t>Gerade hochaktuell </a:t>
            </a:r>
            <a:r>
              <a:rPr lang="de-DE" dirty="0">
                <a:sym typeface="Wingdings" pitchFamily="2" charset="2"/>
              </a:rPr>
              <a:t> Gutachten zur Lehrkräftebildung, das im Mai 2025 öffentlich gemacht wurde.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77153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11810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6494895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669216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2843A-6998-33A5-E7CF-314B46CAE2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5F8CB7C-5B4D-D848-C0FE-ED3012B736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1CBE34-972A-11AA-AD61-64F7D0A1BC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E9BB95-2CE5-0D33-D041-DBAF615AA3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E9E7B-E916-FE45-8593-49D1E494F234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456847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289824"/>
            <a:ext cx="7772400" cy="800100"/>
          </a:xfrm>
          <a:prstGeom prst="rect">
            <a:avLst/>
          </a:prstGeom>
        </p:spPr>
        <p:txBody>
          <a:bodyPr anchor="ctr"/>
          <a:lstStyle>
            <a:lvl1pPr algn="ctr">
              <a:defRPr sz="1800" b="1" i="0">
                <a:solidFill>
                  <a:schemeClr val="accent3"/>
                </a:solidFill>
              </a:defRPr>
            </a:lvl1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1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1039523"/>
            <a:ext cx="7772400" cy="857250"/>
          </a:xfrm>
          <a:prstGeom prst="rect">
            <a:avLst/>
          </a:prstGeom>
          <a:noFill/>
        </p:spPr>
        <p:txBody>
          <a:bodyPr/>
          <a:lstStyle>
            <a:lvl1pPr algn="ctr">
              <a:defRPr sz="2800" b="1">
                <a:solidFill>
                  <a:schemeClr val="tx1"/>
                </a:solidFill>
              </a:defRPr>
            </a:lvl1pPr>
          </a:lstStyle>
          <a:p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EF6B2559-3632-C179-8AF8-2B88A6F4782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7782" y="4170111"/>
            <a:ext cx="1280038" cy="60731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894080F-94AD-FAAF-592B-16722032E8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676400" y="4170110"/>
            <a:ext cx="1329532" cy="60731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F13D603C-7112-7F56-5A8E-731983698BA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086600" y="4410868"/>
            <a:ext cx="933546" cy="24129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B86BDD9-166F-4627-2A98-C45C0533778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077200" y="4261517"/>
            <a:ext cx="1016821" cy="540000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AEC1075C-3441-5D32-E81A-B6838523B8D8}"/>
              </a:ext>
            </a:extLst>
          </p:cNvPr>
          <p:cNvSpPr/>
          <p:nvPr userDrawn="1"/>
        </p:nvSpPr>
        <p:spPr>
          <a:xfrm flipH="1">
            <a:off x="3703319" y="4686334"/>
            <a:ext cx="5440681" cy="4057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chemeClr val="tx1"/>
              </a:solidFill>
            </a:endParaRPr>
          </a:p>
        </p:txBody>
      </p:sp>
      <p:cxnSp>
        <p:nvCxnSpPr>
          <p:cNvPr id="4" name="Gerade Verbindung 3">
            <a:extLst>
              <a:ext uri="{FF2B5EF4-FFF2-40B4-BE49-F238E27FC236}">
                <a16:creationId xmlns:a16="http://schemas.microsoft.com/office/drawing/2014/main" id="{F58FDB79-4EF3-D446-A67B-2D5E6F677A29}"/>
              </a:ext>
            </a:extLst>
          </p:cNvPr>
          <p:cNvCxnSpPr>
            <a:cxnSpLocks noChangeShapeType="1"/>
          </p:cNvCxnSpPr>
          <p:nvPr userDrawn="1"/>
        </p:nvCxnSpPr>
        <p:spPr bwMode="auto">
          <a:xfrm flipH="1">
            <a:off x="0" y="4935600"/>
            <a:ext cx="9144000" cy="0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ffectLst/>
        </p:spPr>
      </p:cxnSp>
    </p:spTree>
    <p:extLst>
      <p:ext uri="{BB962C8B-B14F-4D97-AF65-F5344CB8AC3E}">
        <p14:creationId xmlns:p14="http://schemas.microsoft.com/office/powerpoint/2010/main" val="205487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6" name="Inhaltsplatzhalter 8">
            <a:extLst>
              <a:ext uri="{FF2B5EF4-FFF2-40B4-BE49-F238E27FC236}">
                <a16:creationId xmlns:a16="http://schemas.microsoft.com/office/drawing/2014/main" id="{4F98D2C9-AC7E-6744-8902-141A85D99547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14350"/>
            <a:ext cx="8991600" cy="4359599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Inhaltsplatzhalter 9">
            <a:extLst>
              <a:ext uri="{FF2B5EF4-FFF2-40B4-BE49-F238E27FC236}">
                <a16:creationId xmlns:a16="http://schemas.microsoft.com/office/drawing/2014/main" id="{DA4FD86D-D5D9-A448-84B4-91850088E6F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2" y="0"/>
            <a:ext cx="2813538" cy="436595"/>
          </a:xfrm>
        </p:spPr>
        <p:txBody>
          <a:bodyPr anchor="t"/>
          <a:lstStyle>
            <a:lvl1pPr algn="r">
              <a:defRPr sz="800" b="0"/>
            </a:lvl1pPr>
          </a:lstStyle>
          <a:p>
            <a:pPr lvl="0"/>
            <a:endParaRPr lang="de-DE" dirty="0"/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12D434B6-31E0-D427-1FDA-81CA5FCC62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6167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Unter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F6C60C8-3D6D-024D-A6F1-3DA13E0476A1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CEE17972-83D9-7D4B-9138-BBC1543F766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8991600" cy="3981709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86290803-80E5-9141-B6BE-C069199421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2" y="0"/>
            <a:ext cx="2813538" cy="705628"/>
          </a:xfrm>
        </p:spPr>
        <p:txBody>
          <a:bodyPr anchor="t"/>
          <a:lstStyle>
            <a:lvl1pPr algn="r">
              <a:defRPr sz="800" b="0"/>
            </a:lvl1pPr>
          </a:lstStyle>
          <a:p>
            <a:pPr lvl="0"/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F99C9899-D447-E446-812D-AD335FE682F7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0" y="456812"/>
            <a:ext cx="6260123" cy="248816"/>
          </a:xfrm>
          <a:solidFill>
            <a:schemeClr val="accent3"/>
          </a:solidFill>
        </p:spPr>
        <p:txBody>
          <a:bodyPr tIns="0" bIns="0" anchor="ctr"/>
          <a:lstStyle>
            <a:lvl1pPr>
              <a:defRPr sz="1600" b="0">
                <a:solidFill>
                  <a:schemeClr val="bg1"/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" name="Fußzeilenplatzhalter 3">
            <a:extLst>
              <a:ext uri="{FF2B5EF4-FFF2-40B4-BE49-F238E27FC236}">
                <a16:creationId xmlns:a16="http://schemas.microsoft.com/office/drawing/2014/main" id="{1B264938-73B3-0106-1F0A-5649777D8F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2873519384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Überbli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92AFF92-4507-F74F-AD1A-2D30E057E8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39102"/>
            <a:ext cx="8991600" cy="4334847"/>
          </a:xfrm>
        </p:spPr>
        <p:txBody>
          <a:bodyPr/>
          <a:lstStyle>
            <a:lvl2pPr marL="312738" indent="-303213">
              <a:spcAft>
                <a:spcPts val="0"/>
              </a:spcAft>
              <a:buFont typeface="+mj-lt"/>
              <a:buAutoNum type="arabicPeriod"/>
              <a:tabLst>
                <a:tab pos="11726863" algn="r"/>
              </a:tabLst>
              <a:defRPr sz="1800" b="1" i="0">
                <a:solidFill>
                  <a:schemeClr val="accent3"/>
                </a:solidFill>
              </a:defRPr>
            </a:lvl2pPr>
            <a:lvl3pPr marL="312738" indent="0">
              <a:spcAft>
                <a:spcPts val="0"/>
              </a:spcAft>
              <a:buNone/>
              <a:tabLst>
                <a:tab pos="11726863" algn="r"/>
              </a:tabLst>
              <a:defRPr sz="1600"/>
            </a:lvl3pPr>
            <a:lvl5pPr marL="313200" indent="0">
              <a:buNone/>
              <a:defRPr sz="1400"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Erste Ebene</a:t>
            </a:r>
          </a:p>
          <a:p>
            <a:pPr lvl="2"/>
            <a:r>
              <a:rPr lang="de-DE" dirty="0"/>
              <a:t>Zweite Ebene</a:t>
            </a:r>
          </a:p>
          <a:p>
            <a:pPr lvl="4"/>
            <a:r>
              <a:rPr lang="de-DE" dirty="0"/>
              <a:t>Abstand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5BEE8B6E-DDFC-D6D6-530F-595D925AA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2241751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92AFF92-4507-F74F-AD1A-2D30E057E8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39102"/>
            <a:ext cx="8991600" cy="4334847"/>
          </a:xfrm>
        </p:spPr>
        <p:txBody>
          <a:bodyPr/>
          <a:lstStyle>
            <a:lvl3pPr marL="342900" indent="-342900">
              <a:buFont typeface="+mj-lt"/>
              <a:buAutoNum type="alphaLcParenR"/>
              <a:defRPr/>
            </a:lvl3pPr>
            <a:lvl4pPr marL="361950" indent="0">
              <a:buNone/>
              <a:tabLst>
                <a:tab pos="11726863" algn="r"/>
              </a:tabLst>
              <a:defRPr/>
            </a:lvl4pPr>
            <a:lvl5pPr marL="365125" indent="0">
              <a:buNone/>
              <a:defRPr/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52B34E8C-9232-B348-BE46-AB3A106070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30462" y="0"/>
            <a:ext cx="2127738" cy="457460"/>
          </a:xfrm>
        </p:spPr>
        <p:txBody>
          <a:bodyPr anchor="t"/>
          <a:lstStyle>
            <a:lvl1pPr algn="r">
              <a:defRPr sz="800" b="0"/>
            </a:lvl1pPr>
          </a:lstStyle>
          <a:p>
            <a:pPr lvl="0"/>
            <a:endParaRPr lang="de-DE" dirty="0"/>
          </a:p>
        </p:txBody>
      </p:sp>
      <p:pic>
        <p:nvPicPr>
          <p:cNvPr id="9" name="Inhaltsplatzhalter 1">
            <a:extLst>
              <a:ext uri="{FF2B5EF4-FFF2-40B4-BE49-F238E27FC236}">
                <a16:creationId xmlns:a16="http://schemas.microsoft.com/office/drawing/2014/main" id="{2600F3F7-C14C-1F4D-9348-C6F07F381D7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396" y="36997"/>
            <a:ext cx="773906" cy="108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B14A536C-688F-3580-5192-C3D4C9230A4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415092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- Neues Teil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92AFF92-4507-F74F-AD1A-2D30E057E8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0" y="1200150"/>
            <a:ext cx="7010400" cy="2286000"/>
          </a:xfrm>
          <a:ln>
            <a:solidFill>
              <a:schemeClr val="accent2"/>
            </a:solidFill>
          </a:ln>
        </p:spPr>
        <p:txBody>
          <a:bodyPr anchor="ctr"/>
          <a:lstStyle>
            <a:lvl1pPr marL="533400" indent="-171450" algn="l">
              <a:buFont typeface="Arial" panose="020B0604020202020204" pitchFamily="34" charset="0"/>
              <a:buChar char="•"/>
              <a:tabLst>
                <a:tab pos="11726863" algn="r"/>
              </a:tabLst>
              <a:defRPr b="0"/>
            </a:lvl1pPr>
            <a:lvl2pPr algn="ctr"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" name="Titelplatzhalter 4">
            <a:extLst>
              <a:ext uri="{FF2B5EF4-FFF2-40B4-BE49-F238E27FC236}">
                <a16:creationId xmlns:a16="http://schemas.microsoft.com/office/drawing/2014/main" id="{C16E69B2-E547-4149-B2F7-D838196B80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6260122" cy="1428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500" b="1"/>
            </a:lvl1pPr>
          </a:lstStyle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A75EBBB7-22AA-0AC7-F314-49CCE85FC2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34773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Zwischentitel - Neues Teil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6" name="Titelplatzhalter 4">
            <a:extLst>
              <a:ext uri="{FF2B5EF4-FFF2-40B4-BE49-F238E27FC236}">
                <a16:creationId xmlns:a16="http://schemas.microsoft.com/office/drawing/2014/main" id="{C16E69B2-E547-4149-B2F7-D838196B80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6260122" cy="14287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500" b="1"/>
            </a:lvl1pPr>
          </a:lstStyle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5962D911-67D1-2113-6DF1-9E789C41D1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156289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- Neue Unter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122F82A6-2959-3348-BBC2-EA6CE6081762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A629D-2727-EA4B-BD41-67AD69960577}" type="slidenum">
              <a:rPr lang="de-DE" altLang="de-DE"/>
              <a:pPr>
                <a:defRPr/>
              </a:pPr>
              <a:t>‹Nr.›</a:t>
            </a:fld>
            <a:endParaRPr lang="de-DE" altLang="de-DE" dirty="0"/>
          </a:p>
        </p:txBody>
      </p:sp>
      <p:sp>
        <p:nvSpPr>
          <p:cNvPr id="10" name="Inhaltsplatzhalter 6">
            <a:extLst>
              <a:ext uri="{FF2B5EF4-FFF2-40B4-BE49-F238E27FC236}">
                <a16:creationId xmlns:a16="http://schemas.microsoft.com/office/drawing/2014/main" id="{F93E5409-C273-DE48-ACD7-7B2C368DBDE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0" y="1200150"/>
            <a:ext cx="7010400" cy="2286000"/>
          </a:xfrm>
          <a:ln>
            <a:solidFill>
              <a:schemeClr val="accent3"/>
            </a:solidFill>
          </a:ln>
        </p:spPr>
        <p:txBody>
          <a:bodyPr anchor="ctr"/>
          <a:lstStyle>
            <a:lvl1pPr marL="361950" indent="0" algn="l">
              <a:buFont typeface="Arial" panose="020B0604020202020204" pitchFamily="34" charset="0"/>
              <a:buNone/>
              <a:tabLst>
                <a:tab pos="11726863" algn="r"/>
              </a:tabLst>
              <a:defRPr b="0"/>
            </a:lvl1pPr>
            <a:lvl2pPr algn="ctr">
              <a:defRPr/>
            </a:lvl2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platzhalter 4">
            <a:extLst>
              <a:ext uri="{FF2B5EF4-FFF2-40B4-BE49-F238E27FC236}">
                <a16:creationId xmlns:a16="http://schemas.microsoft.com/office/drawing/2014/main" id="{D0AB54B5-410C-554B-B5DD-A5C01E148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" y="0"/>
            <a:ext cx="6260122" cy="1428750"/>
          </a:xfrm>
          <a:prstGeom prst="rect">
            <a:avLst/>
          </a:prstGeom>
          <a:solidFill>
            <a:srgbClr val="D8FFFD"/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25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2" name="Fußzeilenplatzhalter 3">
            <a:extLst>
              <a:ext uri="{FF2B5EF4-FFF2-40B4-BE49-F238E27FC236}">
                <a16:creationId xmlns:a16="http://schemas.microsoft.com/office/drawing/2014/main" id="{8AF7B299-F36F-F28E-7CD6-8060BA07A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392087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>
            <a:extLst>
              <a:ext uri="{FF2B5EF4-FFF2-40B4-BE49-F238E27FC236}">
                <a16:creationId xmlns:a16="http://schemas.microsoft.com/office/drawing/2014/main" id="{8D8F4635-293C-0B47-9233-A8FE5916699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58200" y="4951704"/>
            <a:ext cx="609600" cy="17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0000" bIns="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7F7F7F"/>
                </a:solidFill>
                <a:ea typeface="MS PGothic" panose="020B0600070205080204" pitchFamily="34" charset="-128"/>
              </a:defRPr>
            </a:lvl1pPr>
          </a:lstStyle>
          <a:p>
            <a:pPr>
              <a:defRPr/>
            </a:pPr>
            <a:fld id="{B75E97B6-0C16-6347-9216-86F55C833B56}" type="slidenum">
              <a:rPr lang="de-DE" altLang="de-DE" smtClean="0"/>
              <a:pPr>
                <a:defRPr/>
              </a:pPr>
              <a:t>‹Nr.›</a:t>
            </a:fld>
            <a:endParaRPr lang="de-DE" altLang="de-DE" sz="900" dirty="0"/>
          </a:p>
        </p:txBody>
      </p:sp>
      <p:cxnSp>
        <p:nvCxnSpPr>
          <p:cNvPr id="10" name="Gerade Verbindung 9">
            <a:extLst>
              <a:ext uri="{FF2B5EF4-FFF2-40B4-BE49-F238E27FC236}">
                <a16:creationId xmlns:a16="http://schemas.microsoft.com/office/drawing/2014/main" id="{9E753182-5600-E24D-98FC-37A19247697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98277" y="4936153"/>
            <a:ext cx="5345723" cy="0"/>
          </a:xfrm>
          <a:prstGeom prst="line">
            <a:avLst/>
          </a:prstGeom>
          <a:noFill/>
          <a:ln w="25400">
            <a:solidFill>
              <a:schemeClr val="accent3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1029" name="Textplatzhalter 2">
            <a:extLst>
              <a:ext uri="{FF2B5EF4-FFF2-40B4-BE49-F238E27FC236}">
                <a16:creationId xmlns:a16="http://schemas.microsoft.com/office/drawing/2014/main" id="{365ADCDE-5DD6-1041-8AC4-4EF6E7DB70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" y="539102"/>
            <a:ext cx="8991600" cy="433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Mastertextformat bearbeiten</a:t>
            </a:r>
          </a:p>
          <a:p>
            <a:pPr lvl="1"/>
            <a:r>
              <a:rPr lang="de-DE" altLang="de-DE" dirty="0"/>
              <a:t>Erste Ebene</a:t>
            </a:r>
          </a:p>
          <a:p>
            <a:pPr lvl="2"/>
            <a:r>
              <a:rPr lang="de-DE" altLang="de-DE" dirty="0"/>
              <a:t>Zweite Ebene</a:t>
            </a:r>
          </a:p>
          <a:p>
            <a:pPr lvl="3"/>
            <a:r>
              <a:rPr lang="de-DE" altLang="de-DE" dirty="0"/>
              <a:t>Dritte Ebene</a:t>
            </a:r>
          </a:p>
          <a:p>
            <a:pPr lvl="4"/>
            <a:r>
              <a:rPr lang="de-DE" altLang="de-DE" dirty="0"/>
              <a:t>Vierte Ebene</a:t>
            </a:r>
          </a:p>
        </p:txBody>
      </p:sp>
      <p:sp>
        <p:nvSpPr>
          <p:cNvPr id="3" name="Titelplatzhalter 4">
            <a:extLst>
              <a:ext uri="{FF2B5EF4-FFF2-40B4-BE49-F238E27FC236}">
                <a16:creationId xmlns:a16="http://schemas.microsoft.com/office/drawing/2014/main" id="{9304A4DE-E369-FF42-9FFD-1A32C0D135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6260123" cy="36804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110542A-30E2-E338-A6F8-37697057F2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886200" y="4951704"/>
            <a:ext cx="4457700" cy="17106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Praktiken zu Diagnose und Intervention vertiefen und in Simulationen erproben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78" r:id="rId2"/>
    <p:sldLayoutId id="2147483868" r:id="rId3"/>
    <p:sldLayoutId id="2147483870" r:id="rId4"/>
    <p:sldLayoutId id="2147483869" r:id="rId5"/>
    <p:sldLayoutId id="2147483866" r:id="rId6"/>
    <p:sldLayoutId id="2147483877" r:id="rId7"/>
    <p:sldLayoutId id="2147483872" r:id="rId8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+mj-lt"/>
          <a:ea typeface="ＭＳ Ｐゴシック" panose="020B0600070205080204" pitchFamily="34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chemeClr val="bg1"/>
          </a:solidFill>
          <a:latin typeface="Arial" charset="0"/>
          <a:ea typeface="ＭＳ Ｐゴシック" panose="020B0600070205080204" pitchFamily="34" charset="-128"/>
          <a:cs typeface="ＭＳ Ｐゴシック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1400">
          <a:solidFill>
            <a:schemeClr val="tx2"/>
          </a:solidFill>
          <a:latin typeface="Arial" charset="0"/>
        </a:defRPr>
      </a:lvl9pPr>
    </p:titleStyle>
    <p:bodyStyle>
      <a:lvl1pPr marL="9525" indent="-9525" algn="l" rtl="0" eaLnBrk="0" fontAlgn="base" hangingPunct="0">
        <a:spcBef>
          <a:spcPct val="0"/>
        </a:spcBef>
        <a:spcAft>
          <a:spcPts val="300"/>
        </a:spcAft>
        <a:tabLst>
          <a:tab pos="11726863" algn="r"/>
        </a:tabLst>
        <a:defRPr sz="1800" b="1">
          <a:solidFill>
            <a:schemeClr val="tx1"/>
          </a:solidFill>
          <a:latin typeface="+mn-lt"/>
          <a:ea typeface="ＭＳ Ｐゴシック" panose="020B0600070205080204" pitchFamily="34" charset="-128"/>
          <a:cs typeface="ＭＳ Ｐゴシック" charset="-128"/>
        </a:defRPr>
      </a:lvl1pPr>
      <a:lvl2pPr marL="9525" algn="l" rtl="0" eaLnBrk="0" fontAlgn="base" hangingPunct="0">
        <a:spcBef>
          <a:spcPct val="0"/>
        </a:spcBef>
        <a:spcAft>
          <a:spcPts val="600"/>
        </a:spcAft>
        <a:tabLst>
          <a:tab pos="11726863" algn="r"/>
        </a:tabLst>
        <a:defRPr sz="1800">
          <a:solidFill>
            <a:schemeClr val="tx1"/>
          </a:solidFill>
          <a:latin typeface="+mn-lt"/>
          <a:ea typeface="ＭＳ Ｐゴシック" panose="020B0600070205080204" pitchFamily="34" charset="-128"/>
        </a:defRPr>
      </a:lvl2pPr>
      <a:lvl3pPr marL="176213" indent="-176213" algn="l" rtl="0" eaLnBrk="0" fontAlgn="base" hangingPunct="0">
        <a:spcBef>
          <a:spcPct val="0"/>
        </a:spcBef>
        <a:spcAft>
          <a:spcPts val="200"/>
        </a:spcAft>
        <a:buFont typeface="Arial" panose="020B0604020202020204" pitchFamily="34" charset="0"/>
        <a:buChar char="•"/>
        <a:tabLst>
          <a:tab pos="11726863" algn="r"/>
        </a:tabLst>
        <a:defRPr sz="1600">
          <a:solidFill>
            <a:schemeClr val="tx1"/>
          </a:solidFill>
          <a:latin typeface="+mn-lt"/>
          <a:ea typeface="ＭＳ Ｐゴシック" panose="020B0600070205080204" pitchFamily="34" charset="-128"/>
        </a:defRPr>
      </a:lvl3pPr>
      <a:lvl4pPr marL="365125" indent="-188913" algn="l" rtl="0" eaLnBrk="0" fontAlgn="base" hangingPunct="0">
        <a:spcBef>
          <a:spcPct val="0"/>
        </a:spcBef>
        <a:spcAft>
          <a:spcPts val="200"/>
        </a:spcAft>
        <a:buFont typeface="Symbol" pitchFamily="2" charset="2"/>
        <a:buChar char="-"/>
        <a:tabLst>
          <a:tab pos="11726863" algn="r"/>
        </a:tabLst>
        <a:defRPr sz="1400">
          <a:solidFill>
            <a:schemeClr val="tx1"/>
          </a:solidFill>
          <a:latin typeface="+mn-lt"/>
          <a:ea typeface="ＭＳ Ｐゴシック" panose="020B0600070205080204" pitchFamily="34" charset="-128"/>
        </a:defRPr>
      </a:lvl4pPr>
      <a:lvl5pPr marL="536575" indent="-171450" algn="l" rtl="0" eaLnBrk="0" fontAlgn="base" hangingPunct="0">
        <a:spcBef>
          <a:spcPct val="0"/>
        </a:spcBef>
        <a:spcAft>
          <a:spcPct val="0"/>
        </a:spcAft>
        <a:buFont typeface="Courier New" panose="02070309020205020404" pitchFamily="49" charset="0"/>
        <a:buChar char="o"/>
        <a:tabLst>
          <a:tab pos="11726863" algn="r"/>
        </a:tabLst>
        <a:defRPr sz="1200">
          <a:solidFill>
            <a:schemeClr val="tx1"/>
          </a:solidFill>
          <a:latin typeface="+mn-lt"/>
          <a:ea typeface="ＭＳ Ｐゴシック" panose="020B0600070205080204" pitchFamily="34" charset="-128"/>
        </a:defRPr>
      </a:lvl5pPr>
      <a:lvl6pPr marL="1081088" indent="0" algn="r" rtl="0" eaLnBrk="1" fontAlgn="base" hangingPunct="1">
        <a:spcBef>
          <a:spcPts val="0"/>
        </a:spcBef>
        <a:spcAft>
          <a:spcPts val="300"/>
        </a:spcAft>
        <a:buNone/>
        <a:defRPr sz="18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slide" Target="slide57.xml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slide" Target="slide5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slide" Target="slide35.xml"/><Relationship Id="rId5" Type="http://schemas.openxmlformats.org/officeDocument/2006/relationships/image" Target="../media/image10.png"/><Relationship Id="rId10" Type="http://schemas.openxmlformats.org/officeDocument/2006/relationships/slide" Target="slide11.xml"/><Relationship Id="rId4" Type="http://schemas.openxmlformats.org/officeDocument/2006/relationships/image" Target="../media/image9.png"/><Relationship Id="rId9" Type="http://schemas.openxmlformats.org/officeDocument/2006/relationships/slide" Target="slide5.xml"/><Relationship Id="rId14" Type="http://schemas.openxmlformats.org/officeDocument/2006/relationships/slide" Target="slide6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Untertitel 3">
            <a:extLst>
              <a:ext uri="{FF2B5EF4-FFF2-40B4-BE49-F238E27FC236}">
                <a16:creationId xmlns:a16="http://schemas.microsoft.com/office/drawing/2014/main" id="{C9E32C81-BDA1-524B-8FD6-A87960F19E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571750"/>
            <a:ext cx="7772400" cy="1066800"/>
          </a:xfrm>
        </p:spPr>
        <p:txBody>
          <a:bodyPr/>
          <a:lstStyle/>
          <a:p>
            <a:pPr marL="0" indent="0" eaLnBrk="1" hangingPunct="1"/>
            <a:r>
              <a:rPr lang="de-DE" altLang="de-DE" b="0" dirty="0">
                <a:solidFill>
                  <a:schemeClr val="accent3"/>
                </a:solidFill>
              </a:rPr>
              <a:t>Fortbildung DigiProMIN / Cluster 2b</a:t>
            </a:r>
          </a:p>
          <a:p>
            <a:pPr marL="0" indent="0" eaLnBrk="1" hangingPunct="1"/>
            <a:r>
              <a:rPr lang="de-DE" altLang="de-DE" sz="1000" b="0" i="1" dirty="0">
                <a:solidFill>
                  <a:schemeClr val="accent3"/>
                </a:solidFill>
              </a:rPr>
              <a:t>Version „09/2025“</a:t>
            </a:r>
            <a:endParaRPr lang="de-DE" altLang="de-DE" sz="1000" b="1" i="0" dirty="0">
              <a:solidFill>
                <a:schemeClr val="accent3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6146" name="Titel 1">
            <a:extLst>
              <a:ext uri="{FF2B5EF4-FFF2-40B4-BE49-F238E27FC236}">
                <a16:creationId xmlns:a16="http://schemas.microsoft.com/office/drawing/2014/main" id="{45E8A3ED-57D6-5142-A405-6820D6AB1AD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57350"/>
            <a:ext cx="7772400" cy="857250"/>
          </a:xfrm>
        </p:spPr>
        <p:txBody>
          <a:bodyPr/>
          <a:lstStyle/>
          <a:p>
            <a:pPr eaLnBrk="1" hangingPunct="1"/>
            <a:r>
              <a:rPr lang="de-DE" altLang="de-DE" b="1" dirty="0">
                <a:ea typeface="ＭＳ Ｐゴシック" panose="020B0600070205080204" pitchFamily="34" charset="-128"/>
              </a:rPr>
              <a:t>Praktiken zur Diagnose und Intervention im Mathematikunterricht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288219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C5B7B7-DDC2-AE24-BFE3-98E30CCD6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Ziele der Fortbildung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39A8485-8A96-9D74-34DC-7416288C11B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9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987B8A5-A58B-AD78-1E59-87FB0C33D79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0CEB844-9DCC-90D5-DE55-B0197BB31F93}"/>
              </a:ext>
            </a:extLst>
          </p:cNvPr>
          <p:cNvSpPr/>
          <p:nvPr/>
        </p:nvSpPr>
        <p:spPr>
          <a:xfrm>
            <a:off x="152400" y="1047750"/>
            <a:ext cx="2743201" cy="1147536"/>
          </a:xfrm>
          <a:custGeom>
            <a:avLst/>
            <a:gdLst>
              <a:gd name="connsiteX0" fmla="*/ 0 w 2743201"/>
              <a:gd name="connsiteY0" fmla="*/ 0 h 1147536"/>
              <a:gd name="connsiteX1" fmla="*/ 603504 w 2743201"/>
              <a:gd name="connsiteY1" fmla="*/ 0 h 1147536"/>
              <a:gd name="connsiteX2" fmla="*/ 1179576 w 2743201"/>
              <a:gd name="connsiteY2" fmla="*/ 0 h 1147536"/>
              <a:gd name="connsiteX3" fmla="*/ 1755649 w 2743201"/>
              <a:gd name="connsiteY3" fmla="*/ 0 h 1147536"/>
              <a:gd name="connsiteX4" fmla="*/ 2221993 w 2743201"/>
              <a:gd name="connsiteY4" fmla="*/ 0 h 1147536"/>
              <a:gd name="connsiteX5" fmla="*/ 2743201 w 2743201"/>
              <a:gd name="connsiteY5" fmla="*/ 0 h 1147536"/>
              <a:gd name="connsiteX6" fmla="*/ 2743201 w 2743201"/>
              <a:gd name="connsiteY6" fmla="*/ 585243 h 1147536"/>
              <a:gd name="connsiteX7" fmla="*/ 2743201 w 2743201"/>
              <a:gd name="connsiteY7" fmla="*/ 1147536 h 1147536"/>
              <a:gd name="connsiteX8" fmla="*/ 2194561 w 2743201"/>
              <a:gd name="connsiteY8" fmla="*/ 1147536 h 1147536"/>
              <a:gd name="connsiteX9" fmla="*/ 1728217 w 2743201"/>
              <a:gd name="connsiteY9" fmla="*/ 1147536 h 1147536"/>
              <a:gd name="connsiteX10" fmla="*/ 1261872 w 2743201"/>
              <a:gd name="connsiteY10" fmla="*/ 1147536 h 1147536"/>
              <a:gd name="connsiteX11" fmla="*/ 685800 w 2743201"/>
              <a:gd name="connsiteY11" fmla="*/ 1147536 h 1147536"/>
              <a:gd name="connsiteX12" fmla="*/ 0 w 2743201"/>
              <a:gd name="connsiteY12" fmla="*/ 1147536 h 1147536"/>
              <a:gd name="connsiteX13" fmla="*/ 0 w 2743201"/>
              <a:gd name="connsiteY13" fmla="*/ 550817 h 1147536"/>
              <a:gd name="connsiteX14" fmla="*/ 0 w 2743201"/>
              <a:gd name="connsiteY14" fmla="*/ 0 h 114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201" h="1147536" fill="none" extrusionOk="0">
                <a:moveTo>
                  <a:pt x="0" y="0"/>
                </a:moveTo>
                <a:cubicBezTo>
                  <a:pt x="203331" y="-31597"/>
                  <a:pt x="380576" y="58127"/>
                  <a:pt x="603504" y="0"/>
                </a:cubicBezTo>
                <a:cubicBezTo>
                  <a:pt x="826432" y="-58127"/>
                  <a:pt x="1036323" y="53556"/>
                  <a:pt x="1179576" y="0"/>
                </a:cubicBezTo>
                <a:cubicBezTo>
                  <a:pt x="1322829" y="-53556"/>
                  <a:pt x="1633746" y="21738"/>
                  <a:pt x="1755649" y="0"/>
                </a:cubicBezTo>
                <a:cubicBezTo>
                  <a:pt x="1877552" y="-21738"/>
                  <a:pt x="2063033" y="39297"/>
                  <a:pt x="2221993" y="0"/>
                </a:cubicBezTo>
                <a:cubicBezTo>
                  <a:pt x="2380953" y="-39297"/>
                  <a:pt x="2635337" y="19629"/>
                  <a:pt x="2743201" y="0"/>
                </a:cubicBezTo>
                <a:cubicBezTo>
                  <a:pt x="2767937" y="117348"/>
                  <a:pt x="2727665" y="426894"/>
                  <a:pt x="2743201" y="585243"/>
                </a:cubicBezTo>
                <a:cubicBezTo>
                  <a:pt x="2758737" y="743592"/>
                  <a:pt x="2712493" y="1016702"/>
                  <a:pt x="2743201" y="1147536"/>
                </a:cubicBezTo>
                <a:cubicBezTo>
                  <a:pt x="2484525" y="1149161"/>
                  <a:pt x="2383715" y="1090989"/>
                  <a:pt x="2194561" y="1147536"/>
                </a:cubicBezTo>
                <a:cubicBezTo>
                  <a:pt x="2005407" y="1204083"/>
                  <a:pt x="1865032" y="1120333"/>
                  <a:pt x="1728217" y="1147536"/>
                </a:cubicBezTo>
                <a:cubicBezTo>
                  <a:pt x="1591402" y="1174739"/>
                  <a:pt x="1399026" y="1113594"/>
                  <a:pt x="1261872" y="1147536"/>
                </a:cubicBezTo>
                <a:cubicBezTo>
                  <a:pt x="1124719" y="1181478"/>
                  <a:pt x="920281" y="1136436"/>
                  <a:pt x="685800" y="1147536"/>
                </a:cubicBezTo>
                <a:cubicBezTo>
                  <a:pt x="451319" y="1158636"/>
                  <a:pt x="178932" y="1087020"/>
                  <a:pt x="0" y="1147536"/>
                </a:cubicBezTo>
                <a:cubicBezTo>
                  <a:pt x="-48348" y="909090"/>
                  <a:pt x="27724" y="833283"/>
                  <a:pt x="0" y="550817"/>
                </a:cubicBezTo>
                <a:cubicBezTo>
                  <a:pt x="-27724" y="268351"/>
                  <a:pt x="56257" y="230154"/>
                  <a:pt x="0" y="0"/>
                </a:cubicBezTo>
                <a:close/>
              </a:path>
              <a:path w="2743201" h="1147536" stroke="0" extrusionOk="0">
                <a:moveTo>
                  <a:pt x="0" y="0"/>
                </a:moveTo>
                <a:cubicBezTo>
                  <a:pt x="229318" y="-6392"/>
                  <a:pt x="401789" y="18958"/>
                  <a:pt x="521208" y="0"/>
                </a:cubicBezTo>
                <a:cubicBezTo>
                  <a:pt x="640627" y="-18958"/>
                  <a:pt x="889635" y="51740"/>
                  <a:pt x="987552" y="0"/>
                </a:cubicBezTo>
                <a:cubicBezTo>
                  <a:pt x="1085469" y="-51740"/>
                  <a:pt x="1386870" y="27534"/>
                  <a:pt x="1591057" y="0"/>
                </a:cubicBezTo>
                <a:cubicBezTo>
                  <a:pt x="1795245" y="-27534"/>
                  <a:pt x="1962287" y="57170"/>
                  <a:pt x="2112265" y="0"/>
                </a:cubicBezTo>
                <a:cubicBezTo>
                  <a:pt x="2262243" y="-57170"/>
                  <a:pt x="2440660" y="58656"/>
                  <a:pt x="2743201" y="0"/>
                </a:cubicBezTo>
                <a:cubicBezTo>
                  <a:pt x="2810768" y="224582"/>
                  <a:pt x="2730618" y="325063"/>
                  <a:pt x="2743201" y="596719"/>
                </a:cubicBezTo>
                <a:cubicBezTo>
                  <a:pt x="2755784" y="868375"/>
                  <a:pt x="2717685" y="920769"/>
                  <a:pt x="2743201" y="1147536"/>
                </a:cubicBezTo>
                <a:cubicBezTo>
                  <a:pt x="2625963" y="1152929"/>
                  <a:pt x="2444854" y="1123490"/>
                  <a:pt x="2194561" y="1147536"/>
                </a:cubicBezTo>
                <a:cubicBezTo>
                  <a:pt x="1944268" y="1171582"/>
                  <a:pt x="1902790" y="1110564"/>
                  <a:pt x="1728217" y="1147536"/>
                </a:cubicBezTo>
                <a:cubicBezTo>
                  <a:pt x="1553644" y="1184508"/>
                  <a:pt x="1302257" y="1135904"/>
                  <a:pt x="1179576" y="1147536"/>
                </a:cubicBezTo>
                <a:cubicBezTo>
                  <a:pt x="1056895" y="1159168"/>
                  <a:pt x="790734" y="1126404"/>
                  <a:pt x="630936" y="1147536"/>
                </a:cubicBezTo>
                <a:cubicBezTo>
                  <a:pt x="471138" y="1168668"/>
                  <a:pt x="135533" y="1076284"/>
                  <a:pt x="0" y="1147536"/>
                </a:cubicBezTo>
                <a:cubicBezTo>
                  <a:pt x="-4696" y="986591"/>
                  <a:pt x="42904" y="792333"/>
                  <a:pt x="0" y="550817"/>
                </a:cubicBezTo>
                <a:cubicBezTo>
                  <a:pt x="-42904" y="309301"/>
                  <a:pt x="39412" y="219315"/>
                  <a:pt x="0" y="0"/>
                </a:cubicBezTo>
                <a:close/>
              </a:path>
            </a:pathLst>
          </a:custGeom>
          <a:solidFill>
            <a:srgbClr val="D8FFFD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(Re-)Aktivierung von fachdidaktischem Wissen zu Dezimalbrüchen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DF2C94E2-2C1A-EC2A-A83B-9AD130FBF3FF}"/>
              </a:ext>
            </a:extLst>
          </p:cNvPr>
          <p:cNvSpPr/>
          <p:nvPr/>
        </p:nvSpPr>
        <p:spPr>
          <a:xfrm>
            <a:off x="152399" y="2374447"/>
            <a:ext cx="2743201" cy="1147536"/>
          </a:xfrm>
          <a:custGeom>
            <a:avLst/>
            <a:gdLst>
              <a:gd name="connsiteX0" fmla="*/ 0 w 2743201"/>
              <a:gd name="connsiteY0" fmla="*/ 0 h 1147536"/>
              <a:gd name="connsiteX1" fmla="*/ 603504 w 2743201"/>
              <a:gd name="connsiteY1" fmla="*/ 0 h 1147536"/>
              <a:gd name="connsiteX2" fmla="*/ 1069848 w 2743201"/>
              <a:gd name="connsiteY2" fmla="*/ 0 h 1147536"/>
              <a:gd name="connsiteX3" fmla="*/ 1645921 w 2743201"/>
              <a:gd name="connsiteY3" fmla="*/ 0 h 1147536"/>
              <a:gd name="connsiteX4" fmla="*/ 2139697 w 2743201"/>
              <a:gd name="connsiteY4" fmla="*/ 0 h 1147536"/>
              <a:gd name="connsiteX5" fmla="*/ 2743201 w 2743201"/>
              <a:gd name="connsiteY5" fmla="*/ 0 h 1147536"/>
              <a:gd name="connsiteX6" fmla="*/ 2743201 w 2743201"/>
              <a:gd name="connsiteY6" fmla="*/ 562293 h 1147536"/>
              <a:gd name="connsiteX7" fmla="*/ 2743201 w 2743201"/>
              <a:gd name="connsiteY7" fmla="*/ 1147536 h 1147536"/>
              <a:gd name="connsiteX8" fmla="*/ 2221993 w 2743201"/>
              <a:gd name="connsiteY8" fmla="*/ 1147536 h 1147536"/>
              <a:gd name="connsiteX9" fmla="*/ 1755649 w 2743201"/>
              <a:gd name="connsiteY9" fmla="*/ 1147536 h 1147536"/>
              <a:gd name="connsiteX10" fmla="*/ 1207008 w 2743201"/>
              <a:gd name="connsiteY10" fmla="*/ 1147536 h 1147536"/>
              <a:gd name="connsiteX11" fmla="*/ 603504 w 2743201"/>
              <a:gd name="connsiteY11" fmla="*/ 1147536 h 1147536"/>
              <a:gd name="connsiteX12" fmla="*/ 0 w 2743201"/>
              <a:gd name="connsiteY12" fmla="*/ 1147536 h 1147536"/>
              <a:gd name="connsiteX13" fmla="*/ 0 w 2743201"/>
              <a:gd name="connsiteY13" fmla="*/ 596719 h 1147536"/>
              <a:gd name="connsiteX14" fmla="*/ 0 w 2743201"/>
              <a:gd name="connsiteY14" fmla="*/ 0 h 1147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43201" h="1147536" fill="none" extrusionOk="0">
                <a:moveTo>
                  <a:pt x="0" y="0"/>
                </a:moveTo>
                <a:cubicBezTo>
                  <a:pt x="285477" y="-14580"/>
                  <a:pt x="387954" y="35296"/>
                  <a:pt x="603504" y="0"/>
                </a:cubicBezTo>
                <a:cubicBezTo>
                  <a:pt x="819054" y="-35296"/>
                  <a:pt x="916371" y="14921"/>
                  <a:pt x="1069848" y="0"/>
                </a:cubicBezTo>
                <a:cubicBezTo>
                  <a:pt x="1223325" y="-14921"/>
                  <a:pt x="1483632" y="54358"/>
                  <a:pt x="1645921" y="0"/>
                </a:cubicBezTo>
                <a:cubicBezTo>
                  <a:pt x="1808210" y="-54358"/>
                  <a:pt x="1959230" y="870"/>
                  <a:pt x="2139697" y="0"/>
                </a:cubicBezTo>
                <a:cubicBezTo>
                  <a:pt x="2320164" y="-870"/>
                  <a:pt x="2606565" y="58214"/>
                  <a:pt x="2743201" y="0"/>
                </a:cubicBezTo>
                <a:cubicBezTo>
                  <a:pt x="2803795" y="154496"/>
                  <a:pt x="2729368" y="326970"/>
                  <a:pt x="2743201" y="562293"/>
                </a:cubicBezTo>
                <a:cubicBezTo>
                  <a:pt x="2757034" y="797616"/>
                  <a:pt x="2713843" y="997152"/>
                  <a:pt x="2743201" y="1147536"/>
                </a:cubicBezTo>
                <a:cubicBezTo>
                  <a:pt x="2607123" y="1181678"/>
                  <a:pt x="2453392" y="1126706"/>
                  <a:pt x="2221993" y="1147536"/>
                </a:cubicBezTo>
                <a:cubicBezTo>
                  <a:pt x="1990594" y="1168366"/>
                  <a:pt x="1983382" y="1102090"/>
                  <a:pt x="1755649" y="1147536"/>
                </a:cubicBezTo>
                <a:cubicBezTo>
                  <a:pt x="1527916" y="1192982"/>
                  <a:pt x="1444030" y="1143722"/>
                  <a:pt x="1207008" y="1147536"/>
                </a:cubicBezTo>
                <a:cubicBezTo>
                  <a:pt x="969986" y="1151350"/>
                  <a:pt x="895093" y="1129434"/>
                  <a:pt x="603504" y="1147536"/>
                </a:cubicBezTo>
                <a:cubicBezTo>
                  <a:pt x="311915" y="1165638"/>
                  <a:pt x="196775" y="1120887"/>
                  <a:pt x="0" y="1147536"/>
                </a:cubicBezTo>
                <a:cubicBezTo>
                  <a:pt x="-44554" y="950677"/>
                  <a:pt x="53887" y="774798"/>
                  <a:pt x="0" y="596719"/>
                </a:cubicBezTo>
                <a:cubicBezTo>
                  <a:pt x="-53887" y="418640"/>
                  <a:pt x="17668" y="171808"/>
                  <a:pt x="0" y="0"/>
                </a:cubicBezTo>
                <a:close/>
              </a:path>
              <a:path w="2743201" h="1147536" stroke="0" extrusionOk="0">
                <a:moveTo>
                  <a:pt x="0" y="0"/>
                </a:moveTo>
                <a:cubicBezTo>
                  <a:pt x="258807" y="-7022"/>
                  <a:pt x="382833" y="53841"/>
                  <a:pt x="548640" y="0"/>
                </a:cubicBezTo>
                <a:cubicBezTo>
                  <a:pt x="714447" y="-53841"/>
                  <a:pt x="901445" y="60437"/>
                  <a:pt x="1124712" y="0"/>
                </a:cubicBezTo>
                <a:cubicBezTo>
                  <a:pt x="1347979" y="-60437"/>
                  <a:pt x="1539700" y="59497"/>
                  <a:pt x="1673353" y="0"/>
                </a:cubicBezTo>
                <a:cubicBezTo>
                  <a:pt x="1807006" y="-59497"/>
                  <a:pt x="2003864" y="9221"/>
                  <a:pt x="2249425" y="0"/>
                </a:cubicBezTo>
                <a:cubicBezTo>
                  <a:pt x="2494986" y="-9221"/>
                  <a:pt x="2583627" y="35415"/>
                  <a:pt x="2743201" y="0"/>
                </a:cubicBezTo>
                <a:cubicBezTo>
                  <a:pt x="2809899" y="275726"/>
                  <a:pt x="2687448" y="458499"/>
                  <a:pt x="2743201" y="573768"/>
                </a:cubicBezTo>
                <a:cubicBezTo>
                  <a:pt x="2798954" y="689037"/>
                  <a:pt x="2736497" y="909964"/>
                  <a:pt x="2743201" y="1147536"/>
                </a:cubicBezTo>
                <a:cubicBezTo>
                  <a:pt x="2633979" y="1154616"/>
                  <a:pt x="2468255" y="1146983"/>
                  <a:pt x="2221993" y="1147536"/>
                </a:cubicBezTo>
                <a:cubicBezTo>
                  <a:pt x="1975731" y="1148089"/>
                  <a:pt x="1817416" y="1095240"/>
                  <a:pt x="1700785" y="1147536"/>
                </a:cubicBezTo>
                <a:cubicBezTo>
                  <a:pt x="1584154" y="1199832"/>
                  <a:pt x="1278651" y="1103604"/>
                  <a:pt x="1097280" y="1147536"/>
                </a:cubicBezTo>
                <a:cubicBezTo>
                  <a:pt x="915909" y="1191468"/>
                  <a:pt x="820647" y="1098221"/>
                  <a:pt x="576072" y="1147536"/>
                </a:cubicBezTo>
                <a:cubicBezTo>
                  <a:pt x="331497" y="1196851"/>
                  <a:pt x="287785" y="1121280"/>
                  <a:pt x="0" y="1147536"/>
                </a:cubicBezTo>
                <a:cubicBezTo>
                  <a:pt x="-30719" y="1015328"/>
                  <a:pt x="48539" y="842556"/>
                  <a:pt x="0" y="550817"/>
                </a:cubicBezTo>
                <a:cubicBezTo>
                  <a:pt x="-48539" y="259078"/>
                  <a:pt x="30447" y="139424"/>
                  <a:pt x="0" y="0"/>
                </a:cubicBezTo>
                <a:close/>
              </a:path>
            </a:pathLst>
          </a:custGeom>
          <a:solidFill>
            <a:schemeClr val="accent2">
              <a:alpha val="50196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982357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Kurze Impulse zu vier zentralen Praktiken der Diagnose und Intervention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3C053C1-A7D8-9E40-5DC2-ED79A5B4D402}"/>
              </a:ext>
            </a:extLst>
          </p:cNvPr>
          <p:cNvSpPr/>
          <p:nvPr/>
        </p:nvSpPr>
        <p:spPr>
          <a:xfrm>
            <a:off x="3200399" y="1047749"/>
            <a:ext cx="1600201" cy="2474234"/>
          </a:xfrm>
          <a:custGeom>
            <a:avLst/>
            <a:gdLst>
              <a:gd name="connsiteX0" fmla="*/ 0 w 1600201"/>
              <a:gd name="connsiteY0" fmla="*/ 0 h 2474234"/>
              <a:gd name="connsiteX1" fmla="*/ 565404 w 1600201"/>
              <a:gd name="connsiteY1" fmla="*/ 0 h 2474234"/>
              <a:gd name="connsiteX2" fmla="*/ 1114807 w 1600201"/>
              <a:gd name="connsiteY2" fmla="*/ 0 h 2474234"/>
              <a:gd name="connsiteX3" fmla="*/ 1600201 w 1600201"/>
              <a:gd name="connsiteY3" fmla="*/ 0 h 2474234"/>
              <a:gd name="connsiteX4" fmla="*/ 1600201 w 1600201"/>
              <a:gd name="connsiteY4" fmla="*/ 470104 h 2474234"/>
              <a:gd name="connsiteX5" fmla="*/ 1600201 w 1600201"/>
              <a:gd name="connsiteY5" fmla="*/ 890724 h 2474234"/>
              <a:gd name="connsiteX6" fmla="*/ 1600201 w 1600201"/>
              <a:gd name="connsiteY6" fmla="*/ 1435056 h 2474234"/>
              <a:gd name="connsiteX7" fmla="*/ 1600201 w 1600201"/>
              <a:gd name="connsiteY7" fmla="*/ 1905160 h 2474234"/>
              <a:gd name="connsiteX8" fmla="*/ 1600201 w 1600201"/>
              <a:gd name="connsiteY8" fmla="*/ 2474234 h 2474234"/>
              <a:gd name="connsiteX9" fmla="*/ 1034797 w 1600201"/>
              <a:gd name="connsiteY9" fmla="*/ 2474234 h 2474234"/>
              <a:gd name="connsiteX10" fmla="*/ 469392 w 1600201"/>
              <a:gd name="connsiteY10" fmla="*/ 2474234 h 2474234"/>
              <a:gd name="connsiteX11" fmla="*/ 0 w 1600201"/>
              <a:gd name="connsiteY11" fmla="*/ 2474234 h 2474234"/>
              <a:gd name="connsiteX12" fmla="*/ 0 w 1600201"/>
              <a:gd name="connsiteY12" fmla="*/ 2028872 h 2474234"/>
              <a:gd name="connsiteX13" fmla="*/ 0 w 1600201"/>
              <a:gd name="connsiteY13" fmla="*/ 1534025 h 2474234"/>
              <a:gd name="connsiteX14" fmla="*/ 0 w 1600201"/>
              <a:gd name="connsiteY14" fmla="*/ 989694 h 2474234"/>
              <a:gd name="connsiteX15" fmla="*/ 0 w 1600201"/>
              <a:gd name="connsiteY15" fmla="*/ 494847 h 2474234"/>
              <a:gd name="connsiteX16" fmla="*/ 0 w 1600201"/>
              <a:gd name="connsiteY16" fmla="*/ 0 h 247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00201" h="2474234" fill="none" extrusionOk="0">
                <a:moveTo>
                  <a:pt x="0" y="0"/>
                </a:moveTo>
                <a:cubicBezTo>
                  <a:pt x="227396" y="-65917"/>
                  <a:pt x="446657" y="59727"/>
                  <a:pt x="565404" y="0"/>
                </a:cubicBezTo>
                <a:cubicBezTo>
                  <a:pt x="684151" y="-59727"/>
                  <a:pt x="887736" y="38655"/>
                  <a:pt x="1114807" y="0"/>
                </a:cubicBezTo>
                <a:cubicBezTo>
                  <a:pt x="1341878" y="-38655"/>
                  <a:pt x="1426043" y="24004"/>
                  <a:pt x="1600201" y="0"/>
                </a:cubicBezTo>
                <a:cubicBezTo>
                  <a:pt x="1619608" y="118801"/>
                  <a:pt x="1559120" y="326674"/>
                  <a:pt x="1600201" y="470104"/>
                </a:cubicBezTo>
                <a:cubicBezTo>
                  <a:pt x="1641282" y="613534"/>
                  <a:pt x="1572053" y="737690"/>
                  <a:pt x="1600201" y="890724"/>
                </a:cubicBezTo>
                <a:cubicBezTo>
                  <a:pt x="1628349" y="1043758"/>
                  <a:pt x="1561228" y="1179276"/>
                  <a:pt x="1600201" y="1435056"/>
                </a:cubicBezTo>
                <a:cubicBezTo>
                  <a:pt x="1639174" y="1690836"/>
                  <a:pt x="1575033" y="1761592"/>
                  <a:pt x="1600201" y="1905160"/>
                </a:cubicBezTo>
                <a:cubicBezTo>
                  <a:pt x="1625369" y="2048728"/>
                  <a:pt x="1557383" y="2215451"/>
                  <a:pt x="1600201" y="2474234"/>
                </a:cubicBezTo>
                <a:cubicBezTo>
                  <a:pt x="1469728" y="2495667"/>
                  <a:pt x="1181624" y="2420485"/>
                  <a:pt x="1034797" y="2474234"/>
                </a:cubicBezTo>
                <a:cubicBezTo>
                  <a:pt x="887970" y="2527983"/>
                  <a:pt x="728006" y="2440932"/>
                  <a:pt x="469392" y="2474234"/>
                </a:cubicBezTo>
                <a:cubicBezTo>
                  <a:pt x="210778" y="2507536"/>
                  <a:pt x="196178" y="2455632"/>
                  <a:pt x="0" y="2474234"/>
                </a:cubicBezTo>
                <a:cubicBezTo>
                  <a:pt x="-26747" y="2328395"/>
                  <a:pt x="19565" y="2132856"/>
                  <a:pt x="0" y="2028872"/>
                </a:cubicBezTo>
                <a:cubicBezTo>
                  <a:pt x="-19565" y="1924888"/>
                  <a:pt x="14547" y="1718818"/>
                  <a:pt x="0" y="1534025"/>
                </a:cubicBezTo>
                <a:cubicBezTo>
                  <a:pt x="-14547" y="1349232"/>
                  <a:pt x="12802" y="1148829"/>
                  <a:pt x="0" y="989694"/>
                </a:cubicBezTo>
                <a:cubicBezTo>
                  <a:pt x="-12802" y="830559"/>
                  <a:pt x="51731" y="724790"/>
                  <a:pt x="0" y="494847"/>
                </a:cubicBezTo>
                <a:cubicBezTo>
                  <a:pt x="-51731" y="264904"/>
                  <a:pt x="38053" y="174992"/>
                  <a:pt x="0" y="0"/>
                </a:cubicBezTo>
                <a:close/>
              </a:path>
              <a:path w="1600201" h="2474234" stroke="0" extrusionOk="0">
                <a:moveTo>
                  <a:pt x="0" y="0"/>
                </a:moveTo>
                <a:cubicBezTo>
                  <a:pt x="241525" y="-60057"/>
                  <a:pt x="311178" y="61156"/>
                  <a:pt x="533400" y="0"/>
                </a:cubicBezTo>
                <a:cubicBezTo>
                  <a:pt x="755622" y="-61156"/>
                  <a:pt x="920297" y="14122"/>
                  <a:pt x="1082803" y="0"/>
                </a:cubicBezTo>
                <a:cubicBezTo>
                  <a:pt x="1245309" y="-14122"/>
                  <a:pt x="1389099" y="51160"/>
                  <a:pt x="1600201" y="0"/>
                </a:cubicBezTo>
                <a:cubicBezTo>
                  <a:pt x="1634733" y="106056"/>
                  <a:pt x="1544208" y="330620"/>
                  <a:pt x="1600201" y="519589"/>
                </a:cubicBezTo>
                <a:cubicBezTo>
                  <a:pt x="1656194" y="708558"/>
                  <a:pt x="1551377" y="751172"/>
                  <a:pt x="1600201" y="940209"/>
                </a:cubicBezTo>
                <a:cubicBezTo>
                  <a:pt x="1649025" y="1129246"/>
                  <a:pt x="1577148" y="1247758"/>
                  <a:pt x="1600201" y="1360829"/>
                </a:cubicBezTo>
                <a:cubicBezTo>
                  <a:pt x="1623254" y="1473900"/>
                  <a:pt x="1553162" y="1642306"/>
                  <a:pt x="1600201" y="1880418"/>
                </a:cubicBezTo>
                <a:cubicBezTo>
                  <a:pt x="1647240" y="2118530"/>
                  <a:pt x="1553313" y="2189257"/>
                  <a:pt x="1600201" y="2474234"/>
                </a:cubicBezTo>
                <a:cubicBezTo>
                  <a:pt x="1377093" y="2527139"/>
                  <a:pt x="1183243" y="2473968"/>
                  <a:pt x="1050799" y="2474234"/>
                </a:cubicBezTo>
                <a:cubicBezTo>
                  <a:pt x="918355" y="2474500"/>
                  <a:pt x="754090" y="2446834"/>
                  <a:pt x="485394" y="2474234"/>
                </a:cubicBezTo>
                <a:cubicBezTo>
                  <a:pt x="216698" y="2501634"/>
                  <a:pt x="109484" y="2457563"/>
                  <a:pt x="0" y="2474234"/>
                </a:cubicBezTo>
                <a:cubicBezTo>
                  <a:pt x="-32594" y="2313085"/>
                  <a:pt x="8916" y="2095908"/>
                  <a:pt x="0" y="1954645"/>
                </a:cubicBezTo>
                <a:cubicBezTo>
                  <a:pt x="-8916" y="1813382"/>
                  <a:pt x="25603" y="1545490"/>
                  <a:pt x="0" y="1410313"/>
                </a:cubicBezTo>
                <a:cubicBezTo>
                  <a:pt x="-25603" y="1275136"/>
                  <a:pt x="29510" y="1056535"/>
                  <a:pt x="0" y="940209"/>
                </a:cubicBezTo>
                <a:cubicBezTo>
                  <a:pt x="-29510" y="823883"/>
                  <a:pt x="70567" y="236785"/>
                  <a:pt x="0" y="0"/>
                </a:cubicBezTo>
                <a:close/>
              </a:path>
            </a:pathLst>
          </a:custGeom>
          <a:solidFill>
            <a:srgbClr val="00E5B6">
              <a:alpha val="50196"/>
            </a:srgb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39982357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Erproben des Wissens in simulierten Unterrichts-situationen</a:t>
            </a:r>
            <a:br>
              <a:rPr lang="de-DE" sz="1600" dirty="0">
                <a:solidFill>
                  <a:schemeClr val="tx1"/>
                </a:solidFill>
              </a:rPr>
            </a:br>
            <a:br>
              <a:rPr lang="de-DE" sz="1600" dirty="0">
                <a:solidFill>
                  <a:schemeClr val="tx1"/>
                </a:solidFill>
              </a:rPr>
            </a:br>
            <a:r>
              <a:rPr lang="de-DE" sz="1600" dirty="0">
                <a:solidFill>
                  <a:schemeClr val="tx1"/>
                </a:solidFill>
              </a:rPr>
              <a:t> Feedback</a:t>
            </a:r>
          </a:p>
        </p:txBody>
      </p:sp>
      <p:sp>
        <p:nvSpPr>
          <p:cNvPr id="11" name="Rechtwinkliges Dreieck 10">
            <a:extLst>
              <a:ext uri="{FF2B5EF4-FFF2-40B4-BE49-F238E27FC236}">
                <a16:creationId xmlns:a16="http://schemas.microsoft.com/office/drawing/2014/main" id="{D17EC45D-49E9-5402-BD66-D33D83E9F8D8}"/>
              </a:ext>
            </a:extLst>
          </p:cNvPr>
          <p:cNvSpPr/>
          <p:nvPr/>
        </p:nvSpPr>
        <p:spPr>
          <a:xfrm>
            <a:off x="5105398" y="1047749"/>
            <a:ext cx="2473200" cy="2474234"/>
          </a:xfrm>
          <a:custGeom>
            <a:avLst/>
            <a:gdLst>
              <a:gd name="connsiteX0" fmla="*/ 0 w 2473200"/>
              <a:gd name="connsiteY0" fmla="*/ 2474234 h 2474234"/>
              <a:gd name="connsiteX1" fmla="*/ 0 w 2473200"/>
              <a:gd name="connsiteY1" fmla="*/ 1979387 h 2474234"/>
              <a:gd name="connsiteX2" fmla="*/ 0 w 2473200"/>
              <a:gd name="connsiteY2" fmla="*/ 1459798 h 2474234"/>
              <a:gd name="connsiteX3" fmla="*/ 0 w 2473200"/>
              <a:gd name="connsiteY3" fmla="*/ 915467 h 2474234"/>
              <a:gd name="connsiteX4" fmla="*/ 0 w 2473200"/>
              <a:gd name="connsiteY4" fmla="*/ 0 h 2474234"/>
              <a:gd name="connsiteX5" fmla="*/ 412200 w 2473200"/>
              <a:gd name="connsiteY5" fmla="*/ 412372 h 2474234"/>
              <a:gd name="connsiteX6" fmla="*/ 824400 w 2473200"/>
              <a:gd name="connsiteY6" fmla="*/ 824745 h 2474234"/>
              <a:gd name="connsiteX7" fmla="*/ 1236600 w 2473200"/>
              <a:gd name="connsiteY7" fmla="*/ 1237117 h 2474234"/>
              <a:gd name="connsiteX8" fmla="*/ 1624068 w 2473200"/>
              <a:gd name="connsiteY8" fmla="*/ 1624747 h 2474234"/>
              <a:gd name="connsiteX9" fmla="*/ 2036268 w 2473200"/>
              <a:gd name="connsiteY9" fmla="*/ 2037119 h 2474234"/>
              <a:gd name="connsiteX10" fmla="*/ 2473200 w 2473200"/>
              <a:gd name="connsiteY10" fmla="*/ 2474234 h 2474234"/>
              <a:gd name="connsiteX11" fmla="*/ 1953828 w 2473200"/>
              <a:gd name="connsiteY11" fmla="*/ 2474234 h 2474234"/>
              <a:gd name="connsiteX12" fmla="*/ 1533384 w 2473200"/>
              <a:gd name="connsiteY12" fmla="*/ 2474234 h 2474234"/>
              <a:gd name="connsiteX13" fmla="*/ 1088208 w 2473200"/>
              <a:gd name="connsiteY13" fmla="*/ 2474234 h 2474234"/>
              <a:gd name="connsiteX14" fmla="*/ 544104 w 2473200"/>
              <a:gd name="connsiteY14" fmla="*/ 2474234 h 2474234"/>
              <a:gd name="connsiteX15" fmla="*/ 0 w 2473200"/>
              <a:gd name="connsiteY15" fmla="*/ 2474234 h 247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473200" h="2474234" fill="none" extrusionOk="0">
                <a:moveTo>
                  <a:pt x="0" y="2474234"/>
                </a:moveTo>
                <a:cubicBezTo>
                  <a:pt x="-13868" y="2230745"/>
                  <a:pt x="30340" y="2092782"/>
                  <a:pt x="0" y="1979387"/>
                </a:cubicBezTo>
                <a:cubicBezTo>
                  <a:pt x="-30340" y="1865992"/>
                  <a:pt x="13190" y="1603871"/>
                  <a:pt x="0" y="1459798"/>
                </a:cubicBezTo>
                <a:cubicBezTo>
                  <a:pt x="-13190" y="1315725"/>
                  <a:pt x="61591" y="1077634"/>
                  <a:pt x="0" y="915467"/>
                </a:cubicBezTo>
                <a:cubicBezTo>
                  <a:pt x="-61591" y="753300"/>
                  <a:pt x="96037" y="312184"/>
                  <a:pt x="0" y="0"/>
                </a:cubicBezTo>
                <a:cubicBezTo>
                  <a:pt x="112790" y="112184"/>
                  <a:pt x="246461" y="335883"/>
                  <a:pt x="412200" y="412372"/>
                </a:cubicBezTo>
                <a:cubicBezTo>
                  <a:pt x="577939" y="488861"/>
                  <a:pt x="662044" y="694261"/>
                  <a:pt x="824400" y="824745"/>
                </a:cubicBezTo>
                <a:cubicBezTo>
                  <a:pt x="986756" y="955229"/>
                  <a:pt x="1063833" y="1142569"/>
                  <a:pt x="1236600" y="1237117"/>
                </a:cubicBezTo>
                <a:cubicBezTo>
                  <a:pt x="1409367" y="1331665"/>
                  <a:pt x="1482657" y="1483952"/>
                  <a:pt x="1624068" y="1624747"/>
                </a:cubicBezTo>
                <a:cubicBezTo>
                  <a:pt x="1765479" y="1765542"/>
                  <a:pt x="1887146" y="1955046"/>
                  <a:pt x="2036268" y="2037119"/>
                </a:cubicBezTo>
                <a:cubicBezTo>
                  <a:pt x="2185390" y="2119192"/>
                  <a:pt x="2347563" y="2361342"/>
                  <a:pt x="2473200" y="2474234"/>
                </a:cubicBezTo>
                <a:cubicBezTo>
                  <a:pt x="2340831" y="2521216"/>
                  <a:pt x="2103900" y="2438691"/>
                  <a:pt x="1953828" y="2474234"/>
                </a:cubicBezTo>
                <a:cubicBezTo>
                  <a:pt x="1803756" y="2509777"/>
                  <a:pt x="1674122" y="2453712"/>
                  <a:pt x="1533384" y="2474234"/>
                </a:cubicBezTo>
                <a:cubicBezTo>
                  <a:pt x="1392646" y="2494756"/>
                  <a:pt x="1233655" y="2446559"/>
                  <a:pt x="1088208" y="2474234"/>
                </a:cubicBezTo>
                <a:cubicBezTo>
                  <a:pt x="942761" y="2501909"/>
                  <a:pt x="779740" y="2421485"/>
                  <a:pt x="544104" y="2474234"/>
                </a:cubicBezTo>
                <a:cubicBezTo>
                  <a:pt x="308468" y="2526983"/>
                  <a:pt x="215304" y="2460365"/>
                  <a:pt x="0" y="2474234"/>
                </a:cubicBezTo>
                <a:close/>
              </a:path>
              <a:path w="2473200" h="2474234" stroke="0" extrusionOk="0">
                <a:moveTo>
                  <a:pt x="0" y="2474234"/>
                </a:moveTo>
                <a:cubicBezTo>
                  <a:pt x="-44505" y="2284557"/>
                  <a:pt x="40198" y="2188785"/>
                  <a:pt x="0" y="1954645"/>
                </a:cubicBezTo>
                <a:cubicBezTo>
                  <a:pt x="-40198" y="1720505"/>
                  <a:pt x="38158" y="1670444"/>
                  <a:pt x="0" y="1484540"/>
                </a:cubicBezTo>
                <a:cubicBezTo>
                  <a:pt x="-38158" y="1298636"/>
                  <a:pt x="8151" y="1195380"/>
                  <a:pt x="0" y="1014436"/>
                </a:cubicBezTo>
                <a:cubicBezTo>
                  <a:pt x="-8151" y="833492"/>
                  <a:pt x="12520" y="716317"/>
                  <a:pt x="0" y="494847"/>
                </a:cubicBezTo>
                <a:cubicBezTo>
                  <a:pt x="-12520" y="273377"/>
                  <a:pt x="1474" y="140899"/>
                  <a:pt x="0" y="0"/>
                </a:cubicBezTo>
                <a:cubicBezTo>
                  <a:pt x="196258" y="145089"/>
                  <a:pt x="225699" y="273947"/>
                  <a:pt x="362736" y="362888"/>
                </a:cubicBezTo>
                <a:cubicBezTo>
                  <a:pt x="499773" y="451829"/>
                  <a:pt x="693207" y="767820"/>
                  <a:pt x="824400" y="824745"/>
                </a:cubicBezTo>
                <a:cubicBezTo>
                  <a:pt x="955593" y="881670"/>
                  <a:pt x="1120221" y="1219390"/>
                  <a:pt x="1286064" y="1286602"/>
                </a:cubicBezTo>
                <a:cubicBezTo>
                  <a:pt x="1451907" y="1353814"/>
                  <a:pt x="1480316" y="1574105"/>
                  <a:pt x="1722996" y="1723716"/>
                </a:cubicBezTo>
                <a:cubicBezTo>
                  <a:pt x="1965676" y="1873327"/>
                  <a:pt x="2224243" y="2225574"/>
                  <a:pt x="2473200" y="2474234"/>
                </a:cubicBezTo>
                <a:cubicBezTo>
                  <a:pt x="2346300" y="2511888"/>
                  <a:pt x="2123987" y="2431572"/>
                  <a:pt x="1929096" y="2474234"/>
                </a:cubicBezTo>
                <a:cubicBezTo>
                  <a:pt x="1734205" y="2516896"/>
                  <a:pt x="1586122" y="2430728"/>
                  <a:pt x="1434456" y="2474234"/>
                </a:cubicBezTo>
                <a:cubicBezTo>
                  <a:pt x="1282790" y="2517740"/>
                  <a:pt x="1163045" y="2459887"/>
                  <a:pt x="939816" y="2474234"/>
                </a:cubicBezTo>
                <a:cubicBezTo>
                  <a:pt x="716587" y="2488581"/>
                  <a:pt x="300159" y="2396177"/>
                  <a:pt x="0" y="2474234"/>
                </a:cubicBezTo>
                <a:close/>
              </a:path>
            </a:pathLst>
          </a:custGeom>
          <a:solidFill>
            <a:srgbClr val="95F2DB"/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2767646559">
                  <a:prstGeom prst="rtTriangl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36000" bIns="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Anwendung in der eigenen Praxis</a:t>
            </a:r>
          </a:p>
        </p:txBody>
      </p:sp>
      <p:sp>
        <p:nvSpPr>
          <p:cNvPr id="12" name="Rechtwinkliges Dreieck 11">
            <a:extLst>
              <a:ext uri="{FF2B5EF4-FFF2-40B4-BE49-F238E27FC236}">
                <a16:creationId xmlns:a16="http://schemas.microsoft.com/office/drawing/2014/main" id="{8BFB26FC-88C5-2220-EB28-DB133594F0E1}"/>
              </a:ext>
            </a:extLst>
          </p:cNvPr>
          <p:cNvSpPr/>
          <p:nvPr/>
        </p:nvSpPr>
        <p:spPr>
          <a:xfrm rot="16200000" flipH="1">
            <a:off x="5563117" y="1047232"/>
            <a:ext cx="2473200" cy="2474234"/>
          </a:xfrm>
          <a:custGeom>
            <a:avLst/>
            <a:gdLst>
              <a:gd name="connsiteX0" fmla="*/ 0 w 2473200"/>
              <a:gd name="connsiteY0" fmla="*/ 2474234 h 2474234"/>
              <a:gd name="connsiteX1" fmla="*/ 0 w 2473200"/>
              <a:gd name="connsiteY1" fmla="*/ 1979387 h 2474234"/>
              <a:gd name="connsiteX2" fmla="*/ 0 w 2473200"/>
              <a:gd name="connsiteY2" fmla="*/ 1509283 h 2474234"/>
              <a:gd name="connsiteX3" fmla="*/ 0 w 2473200"/>
              <a:gd name="connsiteY3" fmla="*/ 1088663 h 2474234"/>
              <a:gd name="connsiteX4" fmla="*/ 0 w 2473200"/>
              <a:gd name="connsiteY4" fmla="*/ 643301 h 2474234"/>
              <a:gd name="connsiteX5" fmla="*/ 0 w 2473200"/>
              <a:gd name="connsiteY5" fmla="*/ 0 h 2474234"/>
              <a:gd name="connsiteX6" fmla="*/ 387468 w 2473200"/>
              <a:gd name="connsiteY6" fmla="*/ 387630 h 2474234"/>
              <a:gd name="connsiteX7" fmla="*/ 750204 w 2473200"/>
              <a:gd name="connsiteY7" fmla="*/ 750518 h 2474234"/>
              <a:gd name="connsiteX8" fmla="*/ 1187136 w 2473200"/>
              <a:gd name="connsiteY8" fmla="*/ 1187632 h 2474234"/>
              <a:gd name="connsiteX9" fmla="*/ 1599336 w 2473200"/>
              <a:gd name="connsiteY9" fmla="*/ 1600005 h 2474234"/>
              <a:gd name="connsiteX10" fmla="*/ 2011536 w 2473200"/>
              <a:gd name="connsiteY10" fmla="*/ 2012377 h 2474234"/>
              <a:gd name="connsiteX11" fmla="*/ 2473200 w 2473200"/>
              <a:gd name="connsiteY11" fmla="*/ 2474234 h 2474234"/>
              <a:gd name="connsiteX12" fmla="*/ 1953828 w 2473200"/>
              <a:gd name="connsiteY12" fmla="*/ 2474234 h 2474234"/>
              <a:gd name="connsiteX13" fmla="*/ 1508652 w 2473200"/>
              <a:gd name="connsiteY13" fmla="*/ 2474234 h 2474234"/>
              <a:gd name="connsiteX14" fmla="*/ 989280 w 2473200"/>
              <a:gd name="connsiteY14" fmla="*/ 2474234 h 2474234"/>
              <a:gd name="connsiteX15" fmla="*/ 568836 w 2473200"/>
              <a:gd name="connsiteY15" fmla="*/ 2474234 h 2474234"/>
              <a:gd name="connsiteX16" fmla="*/ 0 w 2473200"/>
              <a:gd name="connsiteY16" fmla="*/ 2474234 h 247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3200" h="2474234" fill="none" extrusionOk="0">
                <a:moveTo>
                  <a:pt x="0" y="2474234"/>
                </a:moveTo>
                <a:cubicBezTo>
                  <a:pt x="-24491" y="2369035"/>
                  <a:pt x="50914" y="2109619"/>
                  <a:pt x="0" y="1979387"/>
                </a:cubicBezTo>
                <a:cubicBezTo>
                  <a:pt x="-50914" y="1849155"/>
                  <a:pt x="33440" y="1654143"/>
                  <a:pt x="0" y="1509283"/>
                </a:cubicBezTo>
                <a:cubicBezTo>
                  <a:pt x="-33440" y="1364423"/>
                  <a:pt x="32342" y="1210778"/>
                  <a:pt x="0" y="1088663"/>
                </a:cubicBezTo>
                <a:cubicBezTo>
                  <a:pt x="-32342" y="966548"/>
                  <a:pt x="4273" y="845159"/>
                  <a:pt x="0" y="643301"/>
                </a:cubicBezTo>
                <a:cubicBezTo>
                  <a:pt x="-4273" y="441443"/>
                  <a:pt x="63298" y="274158"/>
                  <a:pt x="0" y="0"/>
                </a:cubicBezTo>
                <a:cubicBezTo>
                  <a:pt x="128315" y="119070"/>
                  <a:pt x="234958" y="244601"/>
                  <a:pt x="387468" y="387630"/>
                </a:cubicBezTo>
                <a:cubicBezTo>
                  <a:pt x="539978" y="530659"/>
                  <a:pt x="611565" y="645685"/>
                  <a:pt x="750204" y="750518"/>
                </a:cubicBezTo>
                <a:cubicBezTo>
                  <a:pt x="888843" y="855351"/>
                  <a:pt x="970032" y="1007435"/>
                  <a:pt x="1187136" y="1187632"/>
                </a:cubicBezTo>
                <a:cubicBezTo>
                  <a:pt x="1404240" y="1367829"/>
                  <a:pt x="1374608" y="1427681"/>
                  <a:pt x="1599336" y="1600005"/>
                </a:cubicBezTo>
                <a:cubicBezTo>
                  <a:pt x="1824064" y="1772329"/>
                  <a:pt x="1874342" y="1932550"/>
                  <a:pt x="2011536" y="2012377"/>
                </a:cubicBezTo>
                <a:cubicBezTo>
                  <a:pt x="2148730" y="2092204"/>
                  <a:pt x="2312027" y="2375248"/>
                  <a:pt x="2473200" y="2474234"/>
                </a:cubicBezTo>
                <a:cubicBezTo>
                  <a:pt x="2250337" y="2496164"/>
                  <a:pt x="2143846" y="2421740"/>
                  <a:pt x="1953828" y="2474234"/>
                </a:cubicBezTo>
                <a:cubicBezTo>
                  <a:pt x="1763810" y="2526728"/>
                  <a:pt x="1683452" y="2452721"/>
                  <a:pt x="1508652" y="2474234"/>
                </a:cubicBezTo>
                <a:cubicBezTo>
                  <a:pt x="1333852" y="2495747"/>
                  <a:pt x="1128572" y="2418724"/>
                  <a:pt x="989280" y="2474234"/>
                </a:cubicBezTo>
                <a:cubicBezTo>
                  <a:pt x="849988" y="2529744"/>
                  <a:pt x="712693" y="2425833"/>
                  <a:pt x="568836" y="2474234"/>
                </a:cubicBezTo>
                <a:cubicBezTo>
                  <a:pt x="424979" y="2522635"/>
                  <a:pt x="264191" y="2420802"/>
                  <a:pt x="0" y="2474234"/>
                </a:cubicBezTo>
                <a:close/>
              </a:path>
              <a:path w="2473200" h="2474234" stroke="0" extrusionOk="0">
                <a:moveTo>
                  <a:pt x="0" y="2474234"/>
                </a:moveTo>
                <a:cubicBezTo>
                  <a:pt x="-40389" y="2343442"/>
                  <a:pt x="29927" y="2237665"/>
                  <a:pt x="0" y="2004130"/>
                </a:cubicBezTo>
                <a:cubicBezTo>
                  <a:pt x="-29927" y="1770595"/>
                  <a:pt x="1469" y="1789719"/>
                  <a:pt x="0" y="1583510"/>
                </a:cubicBezTo>
                <a:cubicBezTo>
                  <a:pt x="-1469" y="1377301"/>
                  <a:pt x="27057" y="1212468"/>
                  <a:pt x="0" y="1039178"/>
                </a:cubicBezTo>
                <a:cubicBezTo>
                  <a:pt x="-27057" y="865888"/>
                  <a:pt x="27854" y="687889"/>
                  <a:pt x="0" y="569074"/>
                </a:cubicBezTo>
                <a:cubicBezTo>
                  <a:pt x="-27854" y="450259"/>
                  <a:pt x="62138" y="173199"/>
                  <a:pt x="0" y="0"/>
                </a:cubicBezTo>
                <a:cubicBezTo>
                  <a:pt x="225761" y="195490"/>
                  <a:pt x="293002" y="340481"/>
                  <a:pt x="461664" y="461857"/>
                </a:cubicBezTo>
                <a:cubicBezTo>
                  <a:pt x="630326" y="583233"/>
                  <a:pt x="763947" y="767144"/>
                  <a:pt x="873864" y="874229"/>
                </a:cubicBezTo>
                <a:cubicBezTo>
                  <a:pt x="983781" y="981314"/>
                  <a:pt x="1099893" y="1128084"/>
                  <a:pt x="1286064" y="1286602"/>
                </a:cubicBezTo>
                <a:cubicBezTo>
                  <a:pt x="1472235" y="1445120"/>
                  <a:pt x="1448832" y="1513126"/>
                  <a:pt x="1648800" y="1649489"/>
                </a:cubicBezTo>
                <a:cubicBezTo>
                  <a:pt x="1848768" y="1785852"/>
                  <a:pt x="1801328" y="1868125"/>
                  <a:pt x="2011536" y="2012377"/>
                </a:cubicBezTo>
                <a:cubicBezTo>
                  <a:pt x="2221744" y="2156628"/>
                  <a:pt x="2281829" y="2348604"/>
                  <a:pt x="2473200" y="2474234"/>
                </a:cubicBezTo>
                <a:cubicBezTo>
                  <a:pt x="2360292" y="2480942"/>
                  <a:pt x="2122048" y="2446813"/>
                  <a:pt x="1953828" y="2474234"/>
                </a:cubicBezTo>
                <a:cubicBezTo>
                  <a:pt x="1785608" y="2501655"/>
                  <a:pt x="1636780" y="2449439"/>
                  <a:pt x="1409724" y="2474234"/>
                </a:cubicBezTo>
                <a:cubicBezTo>
                  <a:pt x="1182668" y="2499029"/>
                  <a:pt x="1073246" y="2422043"/>
                  <a:pt x="865620" y="2474234"/>
                </a:cubicBezTo>
                <a:cubicBezTo>
                  <a:pt x="657994" y="2526425"/>
                  <a:pt x="404365" y="2463229"/>
                  <a:pt x="0" y="2474234"/>
                </a:cubicBezTo>
                <a:close/>
              </a:path>
            </a:pathLst>
          </a:custGeom>
          <a:solidFill>
            <a:srgbClr val="FE97FE">
              <a:alpha val="50196"/>
            </a:srgb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219033472">
                  <a:prstGeom prst="rtTriangle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" wrap="none" lIns="3600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Reflexion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B0C82067-88FA-B2E7-84C7-8947A4D56134}"/>
              </a:ext>
            </a:extLst>
          </p:cNvPr>
          <p:cNvGrpSpPr/>
          <p:nvPr/>
        </p:nvGrpSpPr>
        <p:grpSpPr>
          <a:xfrm>
            <a:off x="152398" y="3853544"/>
            <a:ext cx="2743201" cy="801720"/>
            <a:chOff x="152398" y="3853544"/>
            <a:chExt cx="2743201" cy="801720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C6250DA-8850-D2A9-0F45-BBBDE753C566}"/>
                </a:ext>
              </a:extLst>
            </p:cNvPr>
            <p:cNvSpPr/>
            <p:nvPr/>
          </p:nvSpPr>
          <p:spPr>
            <a:xfrm>
              <a:off x="152398" y="4193528"/>
              <a:ext cx="2743201" cy="4617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Wissen ergänzen</a:t>
              </a:r>
            </a:p>
          </p:txBody>
        </p:sp>
        <p:sp>
          <p:nvSpPr>
            <p:cNvPr id="21" name="Dreieck 20">
              <a:extLst>
                <a:ext uri="{FF2B5EF4-FFF2-40B4-BE49-F238E27FC236}">
                  <a16:creationId xmlns:a16="http://schemas.microsoft.com/office/drawing/2014/main" id="{F51EE287-5260-2CAA-CA98-1A5A8F5C9B41}"/>
                </a:ext>
              </a:extLst>
            </p:cNvPr>
            <p:cNvSpPr/>
            <p:nvPr/>
          </p:nvSpPr>
          <p:spPr>
            <a:xfrm rot="10800000">
              <a:off x="1219200" y="3853544"/>
              <a:ext cx="609600" cy="24220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A35F4CBF-C7B2-4D22-9158-1832B76B7C87}"/>
              </a:ext>
            </a:extLst>
          </p:cNvPr>
          <p:cNvGrpSpPr/>
          <p:nvPr/>
        </p:nvGrpSpPr>
        <p:grpSpPr>
          <a:xfrm>
            <a:off x="3047995" y="3848987"/>
            <a:ext cx="2057403" cy="805068"/>
            <a:chOff x="3311484" y="3850196"/>
            <a:chExt cx="2057403" cy="805068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824E2751-3780-FF79-09E1-50B5C739B351}"/>
                </a:ext>
              </a:extLst>
            </p:cNvPr>
            <p:cNvSpPr/>
            <p:nvPr/>
          </p:nvSpPr>
          <p:spPr>
            <a:xfrm>
              <a:off x="3311484" y="4193528"/>
              <a:ext cx="2057403" cy="4617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Wissen erproben</a:t>
              </a:r>
            </a:p>
          </p:txBody>
        </p:sp>
        <p:sp>
          <p:nvSpPr>
            <p:cNvPr id="22" name="Dreieck 21">
              <a:extLst>
                <a:ext uri="{FF2B5EF4-FFF2-40B4-BE49-F238E27FC236}">
                  <a16:creationId xmlns:a16="http://schemas.microsoft.com/office/drawing/2014/main" id="{C2840672-C608-392B-AA7E-60A7B58F8836}"/>
                </a:ext>
              </a:extLst>
            </p:cNvPr>
            <p:cNvSpPr/>
            <p:nvPr/>
          </p:nvSpPr>
          <p:spPr>
            <a:xfrm rot="10800000">
              <a:off x="4035385" y="3850196"/>
              <a:ext cx="609600" cy="24220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uppieren 25">
            <a:extLst>
              <a:ext uri="{FF2B5EF4-FFF2-40B4-BE49-F238E27FC236}">
                <a16:creationId xmlns:a16="http://schemas.microsoft.com/office/drawing/2014/main" id="{FDC80390-B0A3-D465-54D1-F1EBDBEA3252}"/>
              </a:ext>
            </a:extLst>
          </p:cNvPr>
          <p:cNvGrpSpPr/>
          <p:nvPr/>
        </p:nvGrpSpPr>
        <p:grpSpPr>
          <a:xfrm>
            <a:off x="5580518" y="3845902"/>
            <a:ext cx="2133599" cy="805068"/>
            <a:chOff x="5749796" y="3850196"/>
            <a:chExt cx="2133599" cy="805068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0F4A2A30-A9C6-0477-BDC4-BCB3DD4F35FC}"/>
                </a:ext>
              </a:extLst>
            </p:cNvPr>
            <p:cNvSpPr/>
            <p:nvPr/>
          </p:nvSpPr>
          <p:spPr>
            <a:xfrm>
              <a:off x="5749796" y="4193528"/>
              <a:ext cx="2133599" cy="4617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Wissen anreichern</a:t>
              </a:r>
            </a:p>
          </p:txBody>
        </p:sp>
        <p:sp>
          <p:nvSpPr>
            <p:cNvPr id="23" name="Dreieck 22">
              <a:extLst>
                <a:ext uri="{FF2B5EF4-FFF2-40B4-BE49-F238E27FC236}">
                  <a16:creationId xmlns:a16="http://schemas.microsoft.com/office/drawing/2014/main" id="{9776839F-5567-2417-013C-21EFF06770B2}"/>
                </a:ext>
              </a:extLst>
            </p:cNvPr>
            <p:cNvSpPr/>
            <p:nvPr/>
          </p:nvSpPr>
          <p:spPr>
            <a:xfrm rot="10800000">
              <a:off x="6511795" y="3850196"/>
              <a:ext cx="609600" cy="242206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7" name="Dreieck 26">
            <a:extLst>
              <a:ext uri="{FF2B5EF4-FFF2-40B4-BE49-F238E27FC236}">
                <a16:creationId xmlns:a16="http://schemas.microsoft.com/office/drawing/2014/main" id="{DC34F881-7060-E666-B590-8E213C3BAC84}"/>
              </a:ext>
            </a:extLst>
          </p:cNvPr>
          <p:cNvSpPr/>
          <p:nvPr/>
        </p:nvSpPr>
        <p:spPr>
          <a:xfrm rot="5400000">
            <a:off x="2857499" y="1536321"/>
            <a:ext cx="381000" cy="170395"/>
          </a:xfrm>
          <a:prstGeom prst="triangle">
            <a:avLst/>
          </a:prstGeom>
          <a:solidFill>
            <a:srgbClr val="D8FFFD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28" name="Dreieck 27">
            <a:extLst>
              <a:ext uri="{FF2B5EF4-FFF2-40B4-BE49-F238E27FC236}">
                <a16:creationId xmlns:a16="http://schemas.microsoft.com/office/drawing/2014/main" id="{BB788F28-0E1B-7978-2180-BEB6307DBCDF}"/>
              </a:ext>
            </a:extLst>
          </p:cNvPr>
          <p:cNvSpPr/>
          <p:nvPr/>
        </p:nvSpPr>
        <p:spPr>
          <a:xfrm rot="5400000">
            <a:off x="2863045" y="2863018"/>
            <a:ext cx="381000" cy="170395"/>
          </a:xfrm>
          <a:prstGeom prst="triangle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29" name="Dreieck 28">
            <a:extLst>
              <a:ext uri="{FF2B5EF4-FFF2-40B4-BE49-F238E27FC236}">
                <a16:creationId xmlns:a16="http://schemas.microsoft.com/office/drawing/2014/main" id="{821EE1B2-7AB0-C418-C557-4C0B803473A4}"/>
              </a:ext>
            </a:extLst>
          </p:cNvPr>
          <p:cNvSpPr/>
          <p:nvPr/>
        </p:nvSpPr>
        <p:spPr>
          <a:xfrm rot="5400000">
            <a:off x="4756954" y="2199151"/>
            <a:ext cx="381000" cy="170395"/>
          </a:xfrm>
          <a:prstGeom prst="triangle">
            <a:avLst/>
          </a:prstGeom>
          <a:solidFill>
            <a:srgbClr val="00E5B6">
              <a:alpha val="50196"/>
            </a:srgb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chemeClr val="tx1"/>
              </a:solidFill>
            </a:endParaRPr>
          </a:p>
        </p:txBody>
      </p:sp>
      <p:sp>
        <p:nvSpPr>
          <p:cNvPr id="30" name="Dreieck 29">
            <a:extLst>
              <a:ext uri="{FF2B5EF4-FFF2-40B4-BE49-F238E27FC236}">
                <a16:creationId xmlns:a16="http://schemas.microsoft.com/office/drawing/2014/main" id="{C9BB20AC-4DE9-9048-5FD3-32D46BC198FE}"/>
              </a:ext>
            </a:extLst>
          </p:cNvPr>
          <p:cNvSpPr/>
          <p:nvPr/>
        </p:nvSpPr>
        <p:spPr>
          <a:xfrm rot="2755547">
            <a:off x="6415627" y="2199153"/>
            <a:ext cx="381000" cy="170395"/>
          </a:xfrm>
          <a:prstGeom prst="triangle">
            <a:avLst/>
          </a:prstGeom>
          <a:solidFill>
            <a:srgbClr val="95F2DB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schemeClr val="tx1"/>
              </a:solidFill>
            </a:endParaRPr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BCFD1959-2E3C-EE7F-EF6C-425ECBE5361A}"/>
              </a:ext>
            </a:extLst>
          </p:cNvPr>
          <p:cNvGrpSpPr/>
          <p:nvPr/>
        </p:nvGrpSpPr>
        <p:grpSpPr>
          <a:xfrm>
            <a:off x="4000500" y="1047749"/>
            <a:ext cx="4036334" cy="1236600"/>
            <a:chOff x="4000500" y="1047749"/>
            <a:chExt cx="4036334" cy="1236600"/>
          </a:xfrm>
        </p:grpSpPr>
        <p:cxnSp>
          <p:nvCxnSpPr>
            <p:cNvPr id="18" name="Gewinkelte Verbindung 17">
              <a:extLst>
                <a:ext uri="{FF2B5EF4-FFF2-40B4-BE49-F238E27FC236}">
                  <a16:creationId xmlns:a16="http://schemas.microsoft.com/office/drawing/2014/main" id="{361B0B65-A0D1-1A8D-9860-A4BE7003A8EE}"/>
                </a:ext>
              </a:extLst>
            </p:cNvPr>
            <p:cNvCxnSpPr>
              <a:stCxn id="12" idx="3"/>
              <a:endCxn id="8" idx="0"/>
            </p:cNvCxnSpPr>
            <p:nvPr/>
          </p:nvCxnSpPr>
          <p:spPr>
            <a:xfrm flipH="1" flipV="1">
              <a:off x="4000500" y="1047749"/>
              <a:ext cx="4036334" cy="1236600"/>
            </a:xfrm>
            <a:prstGeom prst="bentConnector4">
              <a:avLst>
                <a:gd name="adj1" fmla="val -5651"/>
                <a:gd name="adj2" fmla="val 118528"/>
              </a:avLst>
            </a:prstGeom>
            <a:ln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Gewinkelte Verbindung 30">
              <a:extLst>
                <a:ext uri="{FF2B5EF4-FFF2-40B4-BE49-F238E27FC236}">
                  <a16:creationId xmlns:a16="http://schemas.microsoft.com/office/drawing/2014/main" id="{7D7A0D8E-61C0-0243-CE74-AC2F40D84121}"/>
                </a:ext>
              </a:extLst>
            </p:cNvPr>
            <p:cNvCxnSpPr>
              <a:cxnSpLocks/>
              <a:stCxn id="12" idx="3"/>
            </p:cNvCxnSpPr>
            <p:nvPr/>
          </p:nvCxnSpPr>
          <p:spPr>
            <a:xfrm flipH="1" flipV="1">
              <a:off x="5257802" y="1215459"/>
              <a:ext cx="2779032" cy="1068890"/>
            </a:xfrm>
            <a:prstGeom prst="bentConnector5">
              <a:avLst>
                <a:gd name="adj1" fmla="val -8226"/>
                <a:gd name="adj2" fmla="val 136436"/>
                <a:gd name="adj3" fmla="val 99550"/>
              </a:avLst>
            </a:prstGeom>
            <a:ln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9096D53-86B5-F317-1A48-C2D30CAC51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681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302A83-5152-0894-4654-CDDC362A56A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10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71C6165D-B03A-E9DE-0633-8045C0C85FD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3838" indent="0">
              <a:buNone/>
            </a:pPr>
            <a:r>
              <a:rPr lang="de-DE" dirty="0"/>
              <a:t>2.1 Zahldarstellung in Stellenwertsystemen</a:t>
            </a:r>
          </a:p>
          <a:p>
            <a:pPr marL="223838" indent="0">
              <a:buNone/>
            </a:pPr>
            <a:r>
              <a:rPr lang="de-DE" dirty="0"/>
              <a:t>2.2 Größenvergleich von Dezimalbrüchen</a:t>
            </a:r>
          </a:p>
          <a:p>
            <a:pPr marL="223838" indent="0">
              <a:buNone/>
            </a:pPr>
            <a:r>
              <a:rPr lang="de-DE" dirty="0"/>
              <a:t>2.3 Strategien zur Addition und Subtraktion von Dezimalbrüchen</a:t>
            </a:r>
          </a:p>
          <a:p>
            <a:pPr marL="223838" indent="0">
              <a:buNone/>
            </a:pPr>
            <a:r>
              <a:rPr lang="de-DE" dirty="0"/>
              <a:t>2.4 Grundvorstellungen zur Addition und Subtraktion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972626F-66E0-7B31-B5A0-374D9DC5B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Inhaltsbezogener Hintergrund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12216CE-102E-A988-AF92-F3814690EB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45370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7C2485-2243-0A6B-642B-F012F9139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Inhaltsbezogener Hintergrund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ADEE023-E8C3-404E-93C2-A81C78A5C42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11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DF88019-0D70-63A7-981F-126E4C1C0DE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Ziel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dirty="0"/>
              <a:t>Schaffung eines gemeinsamen Verständnisses.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Primärer Fokus</a:t>
            </a:r>
            <a:br>
              <a:rPr lang="de-DE" dirty="0"/>
            </a:br>
            <a:r>
              <a:rPr lang="de-DE" dirty="0"/>
              <a:t>Reaktivieren und Systematisieren von vorhandenem (ggf. implizitem) Wissen.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Also</a:t>
            </a:r>
          </a:p>
          <a:p>
            <a:pPr lvl="3"/>
            <a:r>
              <a:rPr lang="de-DE" dirty="0"/>
              <a:t>Fokussierung auf das Wissen, das in der Simulation nützlich sein sollte.</a:t>
            </a:r>
          </a:p>
          <a:p>
            <a:pPr lvl="3"/>
            <a:r>
              <a:rPr lang="de-DE" dirty="0"/>
              <a:t>Konzepte und teilweise Begrifflichkeiten werden in der Simulation genutzt.</a:t>
            </a:r>
          </a:p>
          <a:p>
            <a:pPr lvl="3"/>
            <a:r>
              <a:rPr lang="de-DE" dirty="0"/>
              <a:t>Primäres Ziel: Systematisieren und ggf. Ergänzen Ihrer individuellen Praxiserfahrungen.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BC25694C-3D33-6566-DCF3-DBF39C983FF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0E727FA-8736-ED28-590D-EEFF0AD7B37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Vorneweg zu diesem Teil…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C8941C1-FC6B-C491-4077-23BE0AF131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671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BFB4C-5DC3-B347-E7B8-4CC0F8283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AFADE50-9F7C-2E1B-60C4-6351410114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12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9E2DC61-C7C0-7AE2-FAEF-C86F3D517B14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3838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2.1 Zahldarstellung in Stellenwertsystemen</a:t>
            </a:r>
          </a:p>
          <a:p>
            <a:pPr marL="223838" indent="0">
              <a:buNone/>
            </a:pPr>
            <a:r>
              <a:rPr lang="de-DE" dirty="0"/>
              <a:t>2.2 Größenvergleich von Dezimalbrüchen</a:t>
            </a:r>
          </a:p>
          <a:p>
            <a:pPr marL="223838" indent="0">
              <a:buNone/>
            </a:pPr>
            <a:r>
              <a:rPr lang="de-DE" dirty="0"/>
              <a:t>2.3 Strategien zur Addition und Subtraktion von Dezimalbrüchen</a:t>
            </a:r>
          </a:p>
          <a:p>
            <a:pPr marL="223838" indent="0">
              <a:buNone/>
            </a:pPr>
            <a:r>
              <a:rPr lang="de-DE" dirty="0"/>
              <a:t>2.4 Grundvorstellungen zur Addition und Subtraktion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449DB0F-6D05-8CBC-7CEF-7F66E79B8D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Inhaltsbezogener Hintergrund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AD56B3C-780E-0408-8A84-0C26ACC3B4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7666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61D1C4-A363-5AC6-CB51-47AF01E55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B00782-B736-7C4F-7E76-3A6BC67BE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A77EC2-38EB-1BA1-FACB-A34118F60D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13</a:t>
            </a:fld>
            <a:endParaRPr lang="de-DE" alt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6FB13477-AE08-6FD5-304D-D4191C992CA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endParaRPr lang="de-DE" dirty="0"/>
          </a:p>
          <a:p>
            <a:pPr lvl="1"/>
            <a:r>
              <a:rPr lang="de-DE" dirty="0"/>
              <a:t>Ein tragfähiges </a:t>
            </a:r>
            <a:r>
              <a:rPr lang="de-DE" i="1" dirty="0">
                <a:solidFill>
                  <a:schemeClr val="accent2"/>
                </a:solidFill>
              </a:rPr>
              <a:t>Stellenwertverständnis</a:t>
            </a:r>
            <a:r>
              <a:rPr lang="de-DE" dirty="0"/>
              <a:t> zu entwickeln, ist eine der zentralen Hürden für einen sicheren Umgang mit Dezimalbrüchen. </a:t>
            </a:r>
          </a:p>
          <a:p>
            <a:pPr lvl="1"/>
            <a:endParaRPr lang="de-DE" dirty="0"/>
          </a:p>
          <a:p>
            <a:pPr lvl="1"/>
            <a:r>
              <a:rPr lang="de-DE" dirty="0"/>
              <a:t>Stellwertverständnis umfasst das Verständnis von zwei Prinzipien</a:t>
            </a:r>
          </a:p>
          <a:p>
            <a:pPr lvl="2"/>
            <a:r>
              <a:rPr lang="de-DE" dirty="0"/>
              <a:t>das </a:t>
            </a:r>
            <a:r>
              <a:rPr lang="de-DE" i="1" dirty="0">
                <a:solidFill>
                  <a:schemeClr val="accent2"/>
                </a:solidFill>
              </a:rPr>
              <a:t>Bündelungsprinzip</a:t>
            </a:r>
            <a:r>
              <a:rPr lang="de-DE" dirty="0"/>
              <a:t> und</a:t>
            </a:r>
          </a:p>
          <a:p>
            <a:pPr lvl="2"/>
            <a:r>
              <a:rPr lang="de-DE" dirty="0"/>
              <a:t>das </a:t>
            </a:r>
            <a:r>
              <a:rPr lang="de-DE" i="1" dirty="0">
                <a:solidFill>
                  <a:schemeClr val="accent2"/>
                </a:solidFill>
              </a:rPr>
              <a:t>Stellenwertprinzip</a:t>
            </a:r>
            <a:r>
              <a:rPr lang="de-DE" dirty="0"/>
              <a:t>.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0B0CA82A-EAB3-B4CF-D42C-28141E247B7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AE4177-2F7B-8B06-1141-334F55E8052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Grundprinzipien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6E9FD5C-9D67-B7B8-ADA3-75427B302C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859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E658C-DEA8-0C6D-C482-60FAAA96BF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EEABBB-A68E-F2C9-C4DF-4B85145AC16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14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285FA7C-3241-A3CA-7A4F-19973DB8068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0362" lvl="4" indent="0">
              <a:buNone/>
            </a:pPr>
            <a:endParaRPr lang="de-DE" dirty="0"/>
          </a:p>
          <a:p>
            <a:pPr marL="0" lvl="2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Bündeln</a:t>
            </a:r>
          </a:p>
          <a:p>
            <a:pPr lvl="2"/>
            <a:r>
              <a:rPr lang="de-DE" dirty="0"/>
              <a:t>Eine Menge von Einzelobjekten oder eine Größe wird strukturiert,</a:t>
            </a:r>
          </a:p>
          <a:p>
            <a:pPr lvl="2"/>
            <a:r>
              <a:rPr lang="de-DE" dirty="0"/>
              <a:t>indem immer die gleiche Anzahl (Basis) von kleineren Einheiten </a:t>
            </a:r>
          </a:p>
          <a:p>
            <a:pPr lvl="2"/>
            <a:r>
              <a:rPr lang="de-DE" dirty="0"/>
              <a:t>zu einer größeren Einheit (Bündel) zusammengefasst wird, </a:t>
            </a:r>
          </a:p>
          <a:p>
            <a:pPr lvl="2"/>
            <a:r>
              <a:rPr lang="de-DE" dirty="0"/>
              <a:t>bis dies nicht mehr weiter möglich ist.</a:t>
            </a:r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7A9D2DB-6360-3F21-01DA-996834264BB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92C338-3805-C4DB-1B62-24CE4CD1135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Bündelungsprinzip</a:t>
            </a:r>
          </a:p>
        </p:txBody>
      </p:sp>
      <p:sp>
        <p:nvSpPr>
          <p:cNvPr id="71" name="Rectangle 5">
            <a:extLst>
              <a:ext uri="{FF2B5EF4-FFF2-40B4-BE49-F238E27FC236}">
                <a16:creationId xmlns:a16="http://schemas.microsoft.com/office/drawing/2014/main" id="{1215DF99-5BE1-FA88-4DCB-8E83162B56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666613"/>
            <a:ext cx="4131992" cy="211493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spcAft>
                <a:spcPts val="30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60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100"/>
              </a:spcAft>
              <a:buFont typeface="Symbol" pitchFamily="2" charset="2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Im dekadischen Zahlsystem werden immer </a:t>
            </a:r>
            <a:b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</a:b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10er-Bündel gebildet:</a:t>
            </a:r>
            <a:b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</a:br>
            <a:endParaRPr lang="de-DE" altLang="de-DE" sz="1400" b="0" dirty="0">
              <a:solidFill>
                <a:srgbClr val="141313"/>
              </a:solidFill>
              <a:cs typeface="Arial" panose="020B0604020202020204" pitchFamily="34" charset="0"/>
            </a:endParaRP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u="sng" dirty="0">
                <a:solidFill>
                  <a:srgbClr val="141313"/>
                </a:solidFill>
                <a:cs typeface="Arial" panose="020B0604020202020204" pitchFamily="34" charset="0"/>
              </a:rPr>
              <a:t>Zehn</a:t>
            </a: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chemeClr val="accent3"/>
                </a:solidFill>
                <a:cs typeface="Arial" panose="020B0604020202020204" pitchFamily="34" charset="0"/>
              </a:rPr>
              <a:t>Einer </a:t>
            </a: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zu einem </a:t>
            </a:r>
            <a:r>
              <a:rPr lang="de-DE" altLang="de-DE" sz="1400" dirty="0">
                <a:solidFill>
                  <a:schemeClr val="accent2"/>
                </a:solidFill>
                <a:cs typeface="Arial" panose="020B0604020202020204" pitchFamily="34" charset="0"/>
              </a:rPr>
              <a:t>10er-Bündel</a:t>
            </a: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u="sng" dirty="0">
                <a:cs typeface="Arial" panose="020B0604020202020204" pitchFamily="34" charset="0"/>
              </a:rPr>
              <a:t>Zehn</a:t>
            </a:r>
            <a:r>
              <a:rPr lang="de-DE" altLang="de-DE" sz="1400" b="0" dirty="0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chemeClr val="accent2"/>
                </a:solidFill>
                <a:cs typeface="Arial" panose="020B0604020202020204" pitchFamily="34" charset="0"/>
              </a:rPr>
              <a:t>10er-Bündel</a:t>
            </a:r>
            <a:r>
              <a:rPr lang="de-DE" altLang="de-DE" sz="1400" b="0" dirty="0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b="0" dirty="0">
                <a:cs typeface="Arial" panose="020B0604020202020204" pitchFamily="34" charset="0"/>
              </a:rPr>
              <a:t>zu einem </a:t>
            </a:r>
            <a:r>
              <a:rPr lang="de-DE" altLang="de-DE" sz="1400" dirty="0">
                <a:solidFill>
                  <a:schemeClr val="accent5"/>
                </a:solidFill>
                <a:cs typeface="Arial" panose="020B0604020202020204" pitchFamily="34" charset="0"/>
              </a:rPr>
              <a:t>100er-Bündel</a:t>
            </a: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u="sng" dirty="0">
                <a:cs typeface="Arial" panose="020B0604020202020204" pitchFamily="34" charset="0"/>
              </a:rPr>
              <a:t>Zehn</a:t>
            </a:r>
            <a:r>
              <a:rPr lang="de-DE" altLang="de-DE" sz="1400" b="0" dirty="0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chemeClr val="accent5"/>
                </a:solidFill>
                <a:cs typeface="Arial" panose="020B0604020202020204" pitchFamily="34" charset="0"/>
              </a:rPr>
              <a:t>100er-Bündel</a:t>
            </a:r>
            <a:r>
              <a:rPr lang="de-DE" altLang="de-DE" sz="1400" dirty="0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b="0" dirty="0">
                <a:cs typeface="Arial" panose="020B0604020202020204" pitchFamily="34" charset="0"/>
              </a:rPr>
              <a:t>zu einem </a:t>
            </a:r>
            <a:r>
              <a:rPr lang="de-DE" altLang="de-DE" sz="1400" dirty="0">
                <a:solidFill>
                  <a:schemeClr val="accent1"/>
                </a:solidFill>
                <a:cs typeface="Arial" panose="020B0604020202020204" pitchFamily="34" charset="0"/>
              </a:rPr>
              <a:t>1000er-Bündel</a:t>
            </a:r>
            <a:r>
              <a:rPr lang="de-DE" altLang="de-DE" sz="1400" dirty="0">
                <a:cs typeface="Arial" panose="020B0604020202020204" pitchFamily="34" charset="0"/>
              </a:rPr>
              <a:t>, </a:t>
            </a: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dirty="0">
                <a:cs typeface="Arial" panose="020B0604020202020204" pitchFamily="34" charset="0"/>
              </a:rPr>
              <a:t>…</a:t>
            </a:r>
            <a:r>
              <a:rPr lang="de-DE" altLang="de-DE" sz="1400" b="0" dirty="0">
                <a:solidFill>
                  <a:schemeClr val="accent4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b="0" dirty="0">
                <a:cs typeface="Arial" panose="020B0604020202020204" pitchFamily="34" charset="0"/>
              </a:rPr>
              <a:t>usw.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C9EE0C1A-8300-6750-F689-51C4648DF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2666612"/>
            <a:ext cx="4543042" cy="211493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spcAft>
                <a:spcPts val="30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Aft>
                <a:spcPts val="60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20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100"/>
              </a:spcAft>
              <a:buFont typeface="Symbol" pitchFamily="2" charset="2"/>
              <a:buChar char="-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Für Bruchteile von Objekten oder Einheiten wird jedes Bündel in 10 gleich große kleinere Bündel geteilt:</a:t>
            </a:r>
          </a:p>
          <a:p>
            <a:pPr eaLnBrk="1" hangingPunct="1">
              <a:spcBef>
                <a:spcPct val="50000"/>
              </a:spcBef>
              <a:spcAft>
                <a:spcPct val="0"/>
              </a:spcAft>
              <a:defRPr/>
            </a:pPr>
            <a:endParaRPr lang="de-DE" altLang="de-DE" sz="1050" b="0" dirty="0">
              <a:solidFill>
                <a:srgbClr val="141313"/>
              </a:solidFill>
              <a:cs typeface="Arial" panose="020B0604020202020204" pitchFamily="34" charset="0"/>
            </a:endParaRP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u="sng" dirty="0">
                <a:solidFill>
                  <a:srgbClr val="141313"/>
                </a:solidFill>
                <a:cs typeface="Arial" panose="020B0604020202020204" pitchFamily="34" charset="0"/>
              </a:rPr>
              <a:t>Zehn</a:t>
            </a: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chemeClr val="accent2"/>
                </a:solidFill>
                <a:cs typeface="Arial" panose="020B0604020202020204" pitchFamily="34" charset="0"/>
              </a:rPr>
              <a:t>Zehntel</a:t>
            </a: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 aus einem </a:t>
            </a:r>
            <a:r>
              <a:rPr lang="de-DE" altLang="de-DE" sz="1400" dirty="0">
                <a:solidFill>
                  <a:schemeClr val="accent3"/>
                </a:solidFill>
                <a:cs typeface="Arial" panose="020B0604020202020204" pitchFamily="34" charset="0"/>
              </a:rPr>
              <a:t>Einer</a:t>
            </a:r>
            <a:endParaRPr lang="de-DE" altLang="de-DE" sz="1400" b="0" u="sng" dirty="0">
              <a:solidFill>
                <a:srgbClr val="141313"/>
              </a:solidFill>
              <a:cs typeface="Arial" panose="020B0604020202020204" pitchFamily="34" charset="0"/>
            </a:endParaRP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u="sng" dirty="0">
                <a:solidFill>
                  <a:srgbClr val="141313"/>
                </a:solidFill>
                <a:cs typeface="Arial" panose="020B0604020202020204" pitchFamily="34" charset="0"/>
              </a:rPr>
              <a:t>Zehn</a:t>
            </a: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chemeClr val="accent6"/>
                </a:solidFill>
                <a:cs typeface="Arial" panose="020B0604020202020204" pitchFamily="34" charset="0"/>
              </a:rPr>
              <a:t>Hundertstel</a:t>
            </a:r>
            <a:r>
              <a:rPr lang="de-DE" altLang="de-DE" sz="1400" b="0" dirty="0">
                <a:solidFill>
                  <a:srgbClr val="141313"/>
                </a:solidFill>
                <a:cs typeface="Arial" panose="020B0604020202020204" pitchFamily="34" charset="0"/>
              </a:rPr>
              <a:t> aus einem </a:t>
            </a:r>
            <a:r>
              <a:rPr lang="de-DE" altLang="de-DE" sz="1400" dirty="0">
                <a:solidFill>
                  <a:schemeClr val="accent2"/>
                </a:solidFill>
                <a:cs typeface="Arial" panose="020B0604020202020204" pitchFamily="34" charset="0"/>
              </a:rPr>
              <a:t>Zehntel-Bündel</a:t>
            </a:r>
          </a:p>
          <a:p>
            <a:pPr marL="285750" indent="-285750" eaLnBrk="1" hangingPunct="1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de-DE" altLang="de-DE" sz="1400" b="0" u="sng" dirty="0">
                <a:cs typeface="Arial" panose="020B0604020202020204" pitchFamily="34" charset="0"/>
              </a:rPr>
              <a:t>Zehn</a:t>
            </a:r>
            <a:r>
              <a:rPr lang="de-DE" altLang="de-DE" sz="1400" b="0" dirty="0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dirty="0">
                <a:solidFill>
                  <a:schemeClr val="accent1"/>
                </a:solidFill>
                <a:cs typeface="Arial" panose="020B0604020202020204" pitchFamily="34" charset="0"/>
              </a:rPr>
              <a:t>Tausendstel</a:t>
            </a:r>
            <a:r>
              <a:rPr lang="de-DE" altLang="de-DE" sz="1400" b="0" dirty="0">
                <a:solidFill>
                  <a:schemeClr val="accent2"/>
                </a:solidFill>
                <a:cs typeface="Arial" panose="020B0604020202020204" pitchFamily="34" charset="0"/>
              </a:rPr>
              <a:t> </a:t>
            </a:r>
            <a:r>
              <a:rPr lang="de-DE" altLang="de-DE" sz="1400" b="0" dirty="0">
                <a:cs typeface="Arial" panose="020B0604020202020204" pitchFamily="34" charset="0"/>
              </a:rPr>
              <a:t>aus einem </a:t>
            </a:r>
            <a:r>
              <a:rPr lang="de-DE" altLang="de-DE" sz="1400" dirty="0">
                <a:solidFill>
                  <a:schemeClr val="accent6"/>
                </a:solidFill>
                <a:cs typeface="Arial" panose="020B0604020202020204" pitchFamily="34" charset="0"/>
              </a:rPr>
              <a:t>Hundertstel-Bündel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EB332FB-16E6-D3FA-7945-E68B3E03B2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6752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B55454-6073-BB29-D5BF-D49B62BC05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7FF11-4C40-7DCA-2A86-E0437CF2BF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F6C172-7A18-B131-E358-A6B614DFF16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15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7CC7A27-3BE2-90EA-01E0-A2A61A068B5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i="1" dirty="0">
              <a:solidFill>
                <a:schemeClr val="accent2"/>
              </a:solidFill>
            </a:endParaRPr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Typische Schwierigkeiten</a:t>
            </a:r>
          </a:p>
          <a:p>
            <a:pPr lvl="2"/>
            <a:r>
              <a:rPr lang="de-DE" dirty="0"/>
              <a:t>Korrekte Benennung und Unterscheidung von Bündelungseinheiten.</a:t>
            </a:r>
          </a:p>
          <a:p>
            <a:pPr lvl="2"/>
            <a:r>
              <a:rPr lang="de-DE" dirty="0"/>
              <a:t>Relative Größe der Bündelungseinheiten, </a:t>
            </a:r>
            <a:br>
              <a:rPr lang="de-DE" dirty="0"/>
            </a:br>
            <a:r>
              <a:rPr lang="de-DE" dirty="0"/>
              <a:t>besonders bei nicht-benachbarten Bündelungseinheiten.</a:t>
            </a:r>
            <a:br>
              <a:rPr lang="de-DE" dirty="0"/>
            </a:br>
            <a:r>
              <a:rPr lang="de-DE" dirty="0"/>
              <a:t>(wie viele Zehntel sind in einem Zehner)?</a:t>
            </a:r>
          </a:p>
          <a:p>
            <a:pPr marL="176212" lvl="3" indent="0">
              <a:buNone/>
            </a:pPr>
            <a:endParaRPr lang="de-DE" i="1" dirty="0">
              <a:solidFill>
                <a:schemeClr val="accent2"/>
              </a:solidFill>
            </a:endParaRPr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Indikatoren für Verständnis</a:t>
            </a:r>
          </a:p>
          <a:p>
            <a:pPr lvl="2"/>
            <a:r>
              <a:rPr lang="de-DE" dirty="0"/>
              <a:t>Korrektes Benennen der Bündelungseinheiten in verschiedenen Darstellungen.</a:t>
            </a:r>
          </a:p>
          <a:p>
            <a:pPr lvl="2"/>
            <a:r>
              <a:rPr lang="de-DE" dirty="0"/>
              <a:t>Korrektes „</a:t>
            </a:r>
            <a:r>
              <a:rPr lang="de-DE" dirty="0" err="1"/>
              <a:t>Umbündeln</a:t>
            </a:r>
            <a:r>
              <a:rPr lang="de-DE" dirty="0"/>
              <a:t>“ von Zahlen in einer festen Darstellung.</a:t>
            </a:r>
          </a:p>
          <a:p>
            <a:pPr marL="176212" lvl="3" indent="0">
              <a:buNone/>
            </a:pPr>
            <a:r>
              <a:rPr lang="de-DE" dirty="0"/>
              <a:t>Wie viele (ganze) Hundertstel stecken in 0,234. Was bleibt übrig?</a:t>
            </a:r>
          </a:p>
          <a:p>
            <a:pPr lvl="2"/>
            <a:r>
              <a:rPr lang="de-DE" dirty="0"/>
              <a:t>Inhaltliches (nicht rein formales) Nutzen von Wissen über Brüche.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A0E98789-1938-0E01-1291-C316AB26269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BE6C34-510D-2C49-7D70-7C9431AAD42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Zusammenfassung – Bündelungsprinzip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6D2D7F48-7092-4514-72FE-E1A840ECC923}"/>
              </a:ext>
            </a:extLst>
          </p:cNvPr>
          <p:cNvSpPr txBox="1">
            <a:spLocks/>
          </p:cNvSpPr>
          <p:nvPr/>
        </p:nvSpPr>
        <p:spPr>
          <a:xfrm>
            <a:off x="76199" y="794399"/>
            <a:ext cx="8616539" cy="3682351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endParaRPr lang="de-DE" altLang="de-DE" kern="0" dirty="0"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A49B274-D289-A8ED-D9ED-89ED7F722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62364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BA39E-9BE6-175E-FBAD-55695623DC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D8433-2B88-A39D-0471-869C8C585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7F42FC-B756-07EA-7DF5-CB98D607BCE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16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CAA0BA5-5095-5C3A-BD9A-CADEF58C772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endParaRPr lang="de-DE" dirty="0"/>
          </a:p>
          <a:p>
            <a:pPr lvl="2"/>
            <a:r>
              <a:rPr lang="de-DE" dirty="0"/>
              <a:t>Die </a:t>
            </a:r>
            <a:r>
              <a:rPr lang="de-DE" dirty="0">
                <a:solidFill>
                  <a:schemeClr val="accent2"/>
                </a:solidFill>
              </a:rPr>
              <a:t>Position einer Ziffer</a:t>
            </a:r>
            <a:r>
              <a:rPr lang="de-DE" dirty="0"/>
              <a:t> (= Stelle) im Zahlsymbol gibt an, um welche Bündelungseinheit </a:t>
            </a:r>
            <a:br>
              <a:rPr lang="de-DE" dirty="0"/>
            </a:br>
            <a:r>
              <a:rPr lang="de-DE" dirty="0"/>
              <a:t>(= Stellenwert) es sich handelt.</a:t>
            </a:r>
          </a:p>
          <a:p>
            <a:pPr lvl="3"/>
            <a:endParaRPr lang="de-DE" dirty="0"/>
          </a:p>
          <a:p>
            <a:pPr lvl="2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Der Wert einer Ziffer (= Ziffernwert) gibt an, wie oft die entsprechende Bündelungseinheit vorkommt.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13FDF9A-79DE-0902-0AFD-1ABFA5A6924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1E14DA-AE8C-DE5B-F39B-756C545C8D0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Stellenwertprinzip</a:t>
            </a:r>
          </a:p>
        </p:txBody>
      </p:sp>
      <p:sp>
        <p:nvSpPr>
          <p:cNvPr id="60" name="Textfeld 187">
            <a:extLst>
              <a:ext uri="{FF2B5EF4-FFF2-40B4-BE49-F238E27FC236}">
                <a16:creationId xmlns:a16="http://schemas.microsoft.com/office/drawing/2014/main" id="{876BC67F-AD87-F616-87BA-2ACA81F2CF5D}"/>
              </a:ext>
            </a:extLst>
          </p:cNvPr>
          <p:cNvSpPr txBox="1"/>
          <p:nvPr/>
        </p:nvSpPr>
        <p:spPr>
          <a:xfrm>
            <a:off x="4131755" y="2538462"/>
            <a:ext cx="880489" cy="523212"/>
          </a:xfrm>
          <a:prstGeom prst="rect">
            <a:avLst/>
          </a:prstGeom>
          <a:noFill/>
        </p:spPr>
        <p:txBody>
          <a:bodyPr wrap="square" lIns="91436" tIns="45716" rIns="91436" bIns="45716" rtlCol="0">
            <a:spAutoFit/>
          </a:bodyPr>
          <a:lstStyle/>
          <a:p>
            <a:pPr algn="ctr"/>
            <a:r>
              <a:rPr lang="de-DE" sz="2800" b="1" dirty="0"/>
              <a:t>104</a:t>
            </a:r>
          </a:p>
        </p:txBody>
      </p:sp>
      <p:sp>
        <p:nvSpPr>
          <p:cNvPr id="61" name="Pfeil nach oben 4">
            <a:extLst>
              <a:ext uri="{FF2B5EF4-FFF2-40B4-BE49-F238E27FC236}">
                <a16:creationId xmlns:a16="http://schemas.microsoft.com/office/drawing/2014/main" id="{047860C2-3F35-D8D2-9AF5-568827F4FF4F}"/>
              </a:ext>
            </a:extLst>
          </p:cNvPr>
          <p:cNvSpPr/>
          <p:nvPr/>
        </p:nvSpPr>
        <p:spPr>
          <a:xfrm>
            <a:off x="4191000" y="3010101"/>
            <a:ext cx="367186" cy="523212"/>
          </a:xfrm>
          <a:prstGeom prst="up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6" rIns="91436" bIns="45716" rtlCol="0" anchor="ctr"/>
          <a:lstStyle/>
          <a:p>
            <a:pPr algn="ctr"/>
            <a:endParaRPr lang="de-DE" dirty="0"/>
          </a:p>
        </p:txBody>
      </p:sp>
      <p:sp>
        <p:nvSpPr>
          <p:cNvPr id="62" name="Textfeld 5">
            <a:extLst>
              <a:ext uri="{FF2B5EF4-FFF2-40B4-BE49-F238E27FC236}">
                <a16:creationId xmlns:a16="http://schemas.microsoft.com/office/drawing/2014/main" id="{10A237EC-1F5A-6AAC-FC4D-B459E56A984F}"/>
              </a:ext>
            </a:extLst>
          </p:cNvPr>
          <p:cNvSpPr txBox="1"/>
          <p:nvPr/>
        </p:nvSpPr>
        <p:spPr>
          <a:xfrm>
            <a:off x="1787860" y="3714750"/>
            <a:ext cx="6670340" cy="707878"/>
          </a:xfrm>
          <a:prstGeom prst="rect">
            <a:avLst/>
          </a:prstGeom>
          <a:noFill/>
        </p:spPr>
        <p:txBody>
          <a:bodyPr wrap="square" lIns="91436" tIns="45716" rIns="91436" bIns="45716" rtlCol="0">
            <a:spAutoFit/>
          </a:bodyPr>
          <a:lstStyle/>
          <a:p>
            <a:r>
              <a:rPr lang="de-DE" sz="2000" dirty="0"/>
              <a:t>Diese Ziffer steht an der </a:t>
            </a:r>
            <a:r>
              <a:rPr lang="de-DE" sz="2000" b="1" dirty="0"/>
              <a:t>3. Stelle </a:t>
            </a:r>
            <a:r>
              <a:rPr lang="de-DE" sz="2000" dirty="0"/>
              <a:t>von rechts, </a:t>
            </a:r>
          </a:p>
          <a:p>
            <a:r>
              <a:rPr lang="de-DE" altLang="de-DE" sz="2000" kern="0" dirty="0">
                <a:cs typeface="Arial" panose="020B0604020202020204" pitchFamily="34" charset="0"/>
              </a:rPr>
              <a:t>d.h. es geht hier um die 3. Bündelungseinheit (Hunderter)</a:t>
            </a:r>
            <a:endParaRPr lang="de-DE" sz="200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8957FE0-3644-A534-06C3-25A09327CA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324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 animBg="1"/>
      <p:bldP spid="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215461-4B55-935A-13B1-6AC0A4490E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DA5E7-350D-D372-5C5E-E860850B7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7BF470C-6A9D-4E36-8321-7F6A9BC3E0E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17</a:t>
            </a:fld>
            <a:endParaRPr lang="de-DE" altLang="de-DE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267E4E-7A24-9268-221E-DBC3EB4C592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D755EF-ABE4-5ECC-4EF7-86FEBD827A9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Stellenwertprinzip</a:t>
            </a:r>
          </a:p>
        </p:txBody>
      </p:sp>
      <p:sp>
        <p:nvSpPr>
          <p:cNvPr id="60" name="Textfeld 187">
            <a:extLst>
              <a:ext uri="{FF2B5EF4-FFF2-40B4-BE49-F238E27FC236}">
                <a16:creationId xmlns:a16="http://schemas.microsoft.com/office/drawing/2014/main" id="{B84E965B-DE24-D708-2ED6-3FC3840399EA}"/>
              </a:ext>
            </a:extLst>
          </p:cNvPr>
          <p:cNvSpPr txBox="1"/>
          <p:nvPr/>
        </p:nvSpPr>
        <p:spPr>
          <a:xfrm>
            <a:off x="4131755" y="2538462"/>
            <a:ext cx="880489" cy="523212"/>
          </a:xfrm>
          <a:prstGeom prst="rect">
            <a:avLst/>
          </a:prstGeom>
          <a:noFill/>
        </p:spPr>
        <p:txBody>
          <a:bodyPr wrap="square" lIns="91436" tIns="45716" rIns="91436" bIns="45716" rtlCol="0">
            <a:spAutoFit/>
          </a:bodyPr>
          <a:lstStyle/>
          <a:p>
            <a:pPr algn="ctr"/>
            <a:r>
              <a:rPr lang="de-DE" sz="2800" b="1" dirty="0"/>
              <a:t>104</a:t>
            </a:r>
          </a:p>
        </p:txBody>
      </p:sp>
      <p:sp>
        <p:nvSpPr>
          <p:cNvPr id="62" name="Textfeld 5">
            <a:extLst>
              <a:ext uri="{FF2B5EF4-FFF2-40B4-BE49-F238E27FC236}">
                <a16:creationId xmlns:a16="http://schemas.microsoft.com/office/drawing/2014/main" id="{998DF5E2-4E60-1A0A-6B0B-F6F7E17E45B6}"/>
              </a:ext>
            </a:extLst>
          </p:cNvPr>
          <p:cNvSpPr txBox="1"/>
          <p:nvPr/>
        </p:nvSpPr>
        <p:spPr>
          <a:xfrm>
            <a:off x="1787860" y="3714750"/>
            <a:ext cx="6670340" cy="707878"/>
          </a:xfrm>
          <a:prstGeom prst="rect">
            <a:avLst/>
          </a:prstGeom>
          <a:noFill/>
        </p:spPr>
        <p:txBody>
          <a:bodyPr wrap="square" lIns="91436" tIns="45716" rIns="91436" bIns="45716" rtlCol="0">
            <a:spAutoFit/>
          </a:bodyPr>
          <a:lstStyle/>
          <a:p>
            <a:r>
              <a:rPr lang="de-DE" sz="2000" dirty="0"/>
              <a:t>Die Ziffer ist die “1“.</a:t>
            </a:r>
          </a:p>
          <a:p>
            <a:r>
              <a:rPr lang="de-DE" sz="2000" dirty="0"/>
              <a:t>Die 3. Bündelungseinheit (Hunderter) kommt </a:t>
            </a:r>
            <a:r>
              <a:rPr lang="de-DE" sz="2000" b="1" dirty="0"/>
              <a:t>1-mal </a:t>
            </a:r>
            <a:r>
              <a:rPr lang="de-DE" sz="2000" dirty="0"/>
              <a:t>vor.</a:t>
            </a:r>
          </a:p>
        </p:txBody>
      </p:sp>
      <p:sp>
        <p:nvSpPr>
          <p:cNvPr id="7" name="Pfeil nach oben 4">
            <a:extLst>
              <a:ext uri="{FF2B5EF4-FFF2-40B4-BE49-F238E27FC236}">
                <a16:creationId xmlns:a16="http://schemas.microsoft.com/office/drawing/2014/main" id="{60ABEBDE-A1C7-6C90-D9C6-A5A40AC85BA6}"/>
              </a:ext>
            </a:extLst>
          </p:cNvPr>
          <p:cNvSpPr/>
          <p:nvPr/>
        </p:nvSpPr>
        <p:spPr>
          <a:xfrm>
            <a:off x="4191000" y="3010101"/>
            <a:ext cx="367186" cy="523212"/>
          </a:xfrm>
          <a:prstGeom prst="up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6" rIns="91436" bIns="45716" rtlCol="0" anchor="ctr"/>
          <a:lstStyle/>
          <a:p>
            <a:pPr algn="ctr"/>
            <a:endParaRPr lang="de-DE" dirty="0"/>
          </a:p>
        </p:txBody>
      </p:sp>
      <p:sp>
        <p:nvSpPr>
          <p:cNvPr id="8" name="Inhaltsplatzhalter 6">
            <a:extLst>
              <a:ext uri="{FF2B5EF4-FFF2-40B4-BE49-F238E27FC236}">
                <a16:creationId xmlns:a16="http://schemas.microsoft.com/office/drawing/2014/main" id="{46CE9A7B-90FA-F363-3266-6C9DD6C91D7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8991600" cy="3981709"/>
          </a:xfrm>
        </p:spPr>
        <p:txBody>
          <a:bodyPr/>
          <a:lstStyle/>
          <a:p>
            <a:pPr lvl="2"/>
            <a:endParaRPr lang="de-DE" dirty="0"/>
          </a:p>
          <a:p>
            <a:pPr lvl="2"/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Die Position einer Ziffer (= Stelle) im Zahlsymbol gibt an, um welche Bündelungseinheit </a:t>
            </a:r>
            <a:br>
              <a:rPr lang="de-DE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(= Stellenwert) es sich handelt.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Der </a:t>
            </a:r>
            <a:r>
              <a:rPr lang="de-DE" dirty="0">
                <a:solidFill>
                  <a:schemeClr val="accent2"/>
                </a:solidFill>
              </a:rPr>
              <a:t>Wert einer Ziffer</a:t>
            </a:r>
            <a:r>
              <a:rPr lang="de-DE" dirty="0"/>
              <a:t> (= Ziffernwert) gibt an, wie oft die entsprechende Bündelungseinheit vorkommt.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5B1AA25-1441-8855-9CA8-9A6973A45D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5247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F8B47-24C3-DFBF-BC01-B62643E39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FEDB5-6D8B-73E2-920C-3964EB8EC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53775E-8531-EF18-E1A5-1BE74B14A7D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18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6AADAC9-7ADF-FD40-556E-183E68DA33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endParaRPr lang="de-DE" i="1" dirty="0">
              <a:solidFill>
                <a:schemeClr val="accent2"/>
              </a:solidFill>
            </a:endParaRPr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Typische Schwierigkeiten</a:t>
            </a:r>
          </a:p>
          <a:p>
            <a:pPr lvl="2"/>
            <a:r>
              <a:rPr lang="de-DE" dirty="0"/>
              <a:t>Auffassung als (Paare von) ganzen Zahlen</a:t>
            </a:r>
          </a:p>
          <a:p>
            <a:pPr lvl="2"/>
            <a:r>
              <a:rPr lang="de-DE" dirty="0"/>
              <a:t>Abfolge der Bündelungseinheiten (z.B. in der Stellenwerttafel)</a:t>
            </a:r>
          </a:p>
          <a:p>
            <a:pPr marL="176212" lvl="3" indent="0">
              <a:buNone/>
            </a:pPr>
            <a:r>
              <a:rPr lang="de-DE" dirty="0"/>
              <a:t>Stichwort „Eintel“</a:t>
            </a:r>
          </a:p>
          <a:p>
            <a:pPr lvl="3"/>
            <a:endParaRPr lang="de-DE" i="1" dirty="0">
              <a:solidFill>
                <a:schemeClr val="accent2"/>
              </a:solidFill>
            </a:endParaRPr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Indikatoren für Verständnis</a:t>
            </a:r>
          </a:p>
          <a:p>
            <a:pPr lvl="2"/>
            <a:r>
              <a:rPr lang="de-DE" dirty="0"/>
              <a:t>Übersetzung der symbolischen Zahldarstellung in andere Darstellungen.</a:t>
            </a:r>
          </a:p>
          <a:p>
            <a:pPr marL="176212" lvl="3" indent="0">
              <a:buNone/>
            </a:pPr>
            <a:r>
              <a:rPr lang="de-DE" dirty="0"/>
              <a:t>Stellenwerttafel, Bündelungsmaterial, Stufendarstellungen,…</a:t>
            </a:r>
          </a:p>
          <a:p>
            <a:pPr lvl="2"/>
            <a:r>
              <a:rPr lang="de-DE" dirty="0"/>
              <a:t>Korrektes Benennen der Bündelungseinheiten in der symbolischen Darstellung.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8664D4A3-9769-AA2D-4DA0-5A05711850F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81FB28-8632-892F-C3D4-7E7E117AD6F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Zusammenfassung – Stellenwertprinzip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B9C3BEF9-826F-337D-215F-5C8A78A9367C}"/>
              </a:ext>
            </a:extLst>
          </p:cNvPr>
          <p:cNvSpPr txBox="1">
            <a:spLocks/>
          </p:cNvSpPr>
          <p:nvPr/>
        </p:nvSpPr>
        <p:spPr>
          <a:xfrm>
            <a:off x="76199" y="794399"/>
            <a:ext cx="8616539" cy="3682351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endParaRPr lang="de-DE" altLang="de-DE" kern="0" dirty="0"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C312103-37E0-383F-9F13-FCD52728C4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827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70F3A-BC7D-7E34-94DF-8B9232F841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Untertitel 3">
            <a:extLst>
              <a:ext uri="{FF2B5EF4-FFF2-40B4-BE49-F238E27FC236}">
                <a16:creationId xmlns:a16="http://schemas.microsoft.com/office/drawing/2014/main" id="{6F28A4D9-AB32-78A2-FCE3-C706069FA6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571750"/>
            <a:ext cx="7772400" cy="1066800"/>
          </a:xfrm>
        </p:spPr>
        <p:txBody>
          <a:bodyPr/>
          <a:lstStyle/>
          <a:p>
            <a:pPr marL="0" indent="0" eaLnBrk="1" hangingPunct="1"/>
            <a:r>
              <a:rPr lang="de-DE" altLang="de-DE" b="0" dirty="0">
                <a:solidFill>
                  <a:schemeClr val="accent3"/>
                </a:solidFill>
              </a:rPr>
              <a:t>Fortbildungstag 1</a:t>
            </a:r>
            <a:endParaRPr lang="de-DE" altLang="de-DE" b="1" i="0" dirty="0">
              <a:solidFill>
                <a:schemeClr val="accent3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6146" name="Titel 1">
            <a:extLst>
              <a:ext uri="{FF2B5EF4-FFF2-40B4-BE49-F238E27FC236}">
                <a16:creationId xmlns:a16="http://schemas.microsoft.com/office/drawing/2014/main" id="{5DFEDB00-9E14-93F5-3157-A4ED1833B3E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1657350"/>
            <a:ext cx="7772400" cy="857250"/>
          </a:xfrm>
        </p:spPr>
        <p:txBody>
          <a:bodyPr/>
          <a:lstStyle/>
          <a:p>
            <a:pPr eaLnBrk="1" hangingPunct="1"/>
            <a:r>
              <a:rPr lang="de-DE" altLang="de-DE" b="1" dirty="0">
                <a:ea typeface="ＭＳ Ｐゴシック" panose="020B0600070205080204" pitchFamily="34" charset="-128"/>
              </a:rPr>
              <a:t>Praktiken zur Diagnose und Intervention im Mathematikunterricht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060351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42E27-893A-CE2F-F348-03CD4D9B2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FB840-E918-A170-C63C-94B89C273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Zahldarstellung in Stellenwertsystemen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F24F8A-C6D4-B258-7504-27E05E02F4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defTabSz="914378">
              <a:defRPr/>
            </a:pPr>
            <a:fld id="{35A2DBFF-72C8-F848-B075-C8200C66C298}" type="slidenum">
              <a:rPr lang="de-DE" altLang="de-DE">
                <a:latin typeface="Arial" panose="020B0604020202020204" pitchFamily="34" charset="0"/>
              </a:rPr>
              <a:pPr defTabSz="914378">
                <a:defRPr/>
              </a:pPr>
              <a:t>19</a:t>
            </a:fld>
            <a:endParaRPr lang="de-DE" altLang="de-DE" dirty="0">
              <a:latin typeface="Arial" panose="020B0604020202020204" pitchFamily="34" charset="0"/>
            </a:endParaRP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F705AECE-DAFA-2CB5-C52B-A064D645673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1CFAC7-C605-1B8B-2140-FCA898A0EEC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sz="1500" dirty="0"/>
              <a:t>Arbeitsmittel als Zahldarstellungen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7D821E-C14C-D1DF-C8A8-60159BA663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defTabSz="914378"/>
            <a:r>
              <a:rPr lang="de-DE">
                <a:solidFill>
                  <a:srgbClr val="141313">
                    <a:tint val="82000"/>
                  </a:srgbClr>
                </a:solidFill>
                <a:latin typeface="Arial" panose="020B0604020202020204" pitchFamily="34" charset="0"/>
                <a:ea typeface="ＭＳ Ｐゴシック" panose="020B0600070205080204" pitchFamily="34" charset="-128"/>
              </a:rPr>
              <a:t>Praktiken zu Diagnose und Intervention vertiefen und in Simulationen erproben</a:t>
            </a:r>
            <a:endParaRPr lang="de-DE" dirty="0">
              <a:solidFill>
                <a:srgbClr val="141313">
                  <a:tint val="82000"/>
                </a:srgbClr>
              </a:solidFill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4E018378-D1A6-5FA4-EFBD-D776591B3FC3}"/>
              </a:ext>
            </a:extLst>
          </p:cNvPr>
          <p:cNvSpPr txBox="1">
            <a:spLocks/>
          </p:cNvSpPr>
          <p:nvPr/>
        </p:nvSpPr>
        <p:spPr>
          <a:xfrm>
            <a:off x="139776" y="1222872"/>
            <a:ext cx="5214422" cy="3610778"/>
          </a:xfrm>
          <a:prstGeom prst="rect">
            <a:avLst/>
          </a:prstGeom>
        </p:spPr>
        <p:txBody>
          <a:bodyPr/>
          <a:lstStyle>
            <a:lvl1pPr marL="12700" indent="-12700" algn="l" rtl="0" eaLnBrk="0" fontAlgn="base" hangingPunct="0">
              <a:spcBef>
                <a:spcPct val="0"/>
              </a:spcBef>
              <a:spcAft>
                <a:spcPts val="400"/>
              </a:spcAft>
              <a:tabLst>
                <a:tab pos="15635426" algn="r"/>
              </a:tabLst>
              <a:defRPr sz="24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12700" algn="l" rtl="0" eaLnBrk="0" fontAlgn="base" hangingPunct="0">
              <a:spcBef>
                <a:spcPct val="0"/>
              </a:spcBef>
              <a:spcAft>
                <a:spcPts val="800"/>
              </a:spcAft>
              <a:tabLst>
                <a:tab pos="15635426" algn="r"/>
              </a:tabLst>
              <a:defRPr sz="2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234945" indent="-234945" algn="l" rtl="0" eaLnBrk="0" fontAlgn="base" hangingPunct="0">
              <a:spcBef>
                <a:spcPct val="0"/>
              </a:spcBef>
              <a:spcAft>
                <a:spcPts val="267"/>
              </a:spcAft>
              <a:buFont typeface="Arial" panose="020B0604020202020204" pitchFamily="34" charset="0"/>
              <a:buChar char="•"/>
              <a:tabLst>
                <a:tab pos="15635426" algn="r"/>
              </a:tabLst>
              <a:defRPr sz="2133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486821" indent="-251878" algn="l" rtl="0" eaLnBrk="0" fontAlgn="base" hangingPunct="0">
              <a:spcBef>
                <a:spcPct val="0"/>
              </a:spcBef>
              <a:spcAft>
                <a:spcPts val="267"/>
              </a:spcAft>
              <a:buFont typeface="Symbol" pitchFamily="2" charset="2"/>
              <a:buChar char="-"/>
              <a:tabLst>
                <a:tab pos="15635426" algn="r"/>
              </a:tabLst>
              <a:defRPr sz="1867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715415" indent="-228594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5635426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441415" indent="0" algn="r" rtl="0" eaLnBrk="1" fontAlgn="base" hangingPunct="1">
              <a:spcBef>
                <a:spcPts val="0"/>
              </a:spcBef>
              <a:spcAft>
                <a:spcPts val="400"/>
              </a:spcAft>
              <a:buNone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3962301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4571886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5181470" indent="-304792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667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lvl="2"/>
            <a:r>
              <a:rPr lang="de-DE" altLang="de-DE" sz="1500" i="1" kern="0" dirty="0">
                <a:solidFill>
                  <a:schemeClr val="accent2"/>
                </a:solidFill>
                <a:cs typeface="Arial" panose="020B0604020202020204" pitchFamily="34" charset="0"/>
              </a:rPr>
              <a:t>Unstrukturiertes Material, z.B. Plättchen</a:t>
            </a:r>
            <a:endParaRPr lang="de-DE" altLang="de-DE" sz="1500" kern="0" dirty="0">
              <a:cs typeface="Arial" panose="020B0604020202020204" pitchFamily="34" charset="0"/>
            </a:endParaRPr>
          </a:p>
          <a:p>
            <a:pPr lvl="3">
              <a:spcAft>
                <a:spcPts val="113"/>
              </a:spcAft>
            </a:pPr>
            <a:endParaRPr lang="de-DE" altLang="de-DE" sz="1500" kern="0" dirty="0">
              <a:cs typeface="Arial" panose="020B0604020202020204" pitchFamily="34" charset="0"/>
            </a:endParaRPr>
          </a:p>
          <a:p>
            <a:pPr lvl="2"/>
            <a:r>
              <a:rPr lang="de-DE" altLang="de-DE" sz="1500" i="1" kern="0" dirty="0">
                <a:solidFill>
                  <a:schemeClr val="accent2"/>
                </a:solidFill>
                <a:cs typeface="Arial" panose="020B0604020202020204" pitchFamily="34" charset="0"/>
              </a:rPr>
              <a:t>Bündelmaterial, z.B. Mehrsystemblöcke (</a:t>
            </a:r>
            <a:r>
              <a:rPr lang="de-DE" altLang="de-DE" sz="1500" i="1" kern="0" dirty="0" err="1">
                <a:solidFill>
                  <a:schemeClr val="accent2"/>
                </a:solidFill>
                <a:cs typeface="Arial" panose="020B0604020202020204" pitchFamily="34" charset="0"/>
              </a:rPr>
              <a:t>Dienesmaterial</a:t>
            </a:r>
            <a:r>
              <a:rPr lang="de-DE" altLang="de-DE" sz="1500" i="1" kern="0" dirty="0">
                <a:solidFill>
                  <a:schemeClr val="accent2"/>
                </a:solidFill>
                <a:cs typeface="Arial" panose="020B0604020202020204" pitchFamily="34" charset="0"/>
              </a:rPr>
              <a:t>)</a:t>
            </a:r>
            <a:endParaRPr lang="de-DE" altLang="de-DE" sz="1500" kern="0" dirty="0">
              <a:cs typeface="Arial" panose="020B0604020202020204" pitchFamily="34" charset="0"/>
            </a:endParaRPr>
          </a:p>
          <a:p>
            <a:pPr lvl="3">
              <a:spcAft>
                <a:spcPts val="113"/>
              </a:spcAft>
            </a:pPr>
            <a:endParaRPr lang="de-DE" altLang="de-DE" sz="1500" kern="0" dirty="0">
              <a:cs typeface="Arial" panose="020B0604020202020204" pitchFamily="34" charset="0"/>
            </a:endParaRPr>
          </a:p>
          <a:p>
            <a:pPr lvl="2"/>
            <a:r>
              <a:rPr lang="de-DE" altLang="de-DE" sz="1500" i="1" kern="0" dirty="0">
                <a:solidFill>
                  <a:schemeClr val="accent2"/>
                </a:solidFill>
                <a:cs typeface="Arial" panose="020B0604020202020204" pitchFamily="34" charset="0"/>
              </a:rPr>
              <a:t>Stellenwerttafel</a:t>
            </a:r>
          </a:p>
          <a:p>
            <a:pPr lvl="3">
              <a:spcAft>
                <a:spcPts val="113"/>
              </a:spcAft>
            </a:pPr>
            <a:r>
              <a:rPr lang="de-DE" altLang="de-DE" sz="1350" kern="0" dirty="0">
                <a:cs typeface="Arial" panose="020B0604020202020204" pitchFamily="34" charset="0"/>
              </a:rPr>
              <a:t>mit Ziffernsymbolen</a:t>
            </a:r>
          </a:p>
          <a:p>
            <a:pPr lvl="3">
              <a:spcAft>
                <a:spcPts val="113"/>
              </a:spcAft>
            </a:pPr>
            <a:r>
              <a:rPr lang="de-DE" altLang="de-DE" sz="1350" kern="0" dirty="0">
                <a:cs typeface="Arial" panose="020B0604020202020204" pitchFamily="34" charset="0"/>
              </a:rPr>
              <a:t>mit Einzelplättchen</a:t>
            </a:r>
          </a:p>
          <a:p>
            <a:pPr lvl="3">
              <a:spcAft>
                <a:spcPts val="113"/>
              </a:spcAft>
            </a:pPr>
            <a:r>
              <a:rPr lang="de-DE" altLang="de-DE" sz="1350" kern="0" dirty="0">
                <a:cs typeface="Arial" panose="020B0604020202020204" pitchFamily="34" charset="0"/>
              </a:rPr>
              <a:t>mit Bündelmaterial</a:t>
            </a:r>
          </a:p>
          <a:p>
            <a:pPr lvl="3">
              <a:spcAft>
                <a:spcPts val="113"/>
              </a:spcAft>
            </a:pPr>
            <a:endParaRPr lang="de-DE" altLang="de-DE" sz="1500" kern="0" dirty="0">
              <a:cs typeface="Arial" panose="020B0604020202020204" pitchFamily="34" charset="0"/>
            </a:endParaRPr>
          </a:p>
          <a:p>
            <a:pPr lvl="2"/>
            <a:r>
              <a:rPr lang="de-DE" altLang="de-DE" sz="1500" i="1" kern="0" dirty="0">
                <a:solidFill>
                  <a:schemeClr val="accent2"/>
                </a:solidFill>
                <a:cs typeface="Arial" panose="020B0604020202020204" pitchFamily="34" charset="0"/>
              </a:rPr>
              <a:t>Zahlenstrahl</a:t>
            </a:r>
          </a:p>
          <a:p>
            <a:pPr lvl="3">
              <a:spcAft>
                <a:spcPts val="113"/>
              </a:spcAft>
            </a:pPr>
            <a:r>
              <a:rPr lang="de-DE" altLang="de-DE" sz="1350" kern="0" dirty="0">
                <a:cs typeface="Arial" panose="020B0604020202020204" pitchFamily="34" charset="0"/>
              </a:rPr>
              <a:t>mit Einteilungen</a:t>
            </a:r>
          </a:p>
          <a:p>
            <a:pPr lvl="3">
              <a:spcAft>
                <a:spcPts val="113"/>
              </a:spcAft>
            </a:pPr>
            <a:r>
              <a:rPr lang="de-DE" altLang="de-DE" sz="1350" kern="0" dirty="0">
                <a:cs typeface="Arial" panose="020B0604020202020204" pitchFamily="34" charset="0"/>
              </a:rPr>
              <a:t>ohne Einteilungen (Rechenstrich)</a:t>
            </a:r>
          </a:p>
          <a:p>
            <a:pPr lvl="1">
              <a:spcAft>
                <a:spcPts val="113"/>
              </a:spcAft>
            </a:pPr>
            <a:endParaRPr lang="de-DE" altLang="de-DE" sz="1500" kern="0" dirty="0">
              <a:cs typeface="Arial" panose="020B0604020202020204" pitchFamily="34" charset="0"/>
            </a:endParaRPr>
          </a:p>
          <a:p>
            <a:pPr>
              <a:spcAft>
                <a:spcPts val="113"/>
              </a:spcAft>
            </a:pPr>
            <a:endParaRPr lang="de-DE" altLang="de-DE" sz="1500" kern="0" dirty="0">
              <a:cs typeface="Arial" panose="020B0604020202020204" pitchFamily="34" charset="0"/>
            </a:endParaRPr>
          </a:p>
        </p:txBody>
      </p:sp>
      <p:pic>
        <p:nvPicPr>
          <p:cNvPr id="11" name="Picture 5">
            <a:extLst>
              <a:ext uri="{FF2B5EF4-FFF2-40B4-BE49-F238E27FC236}">
                <a16:creationId xmlns:a16="http://schemas.microsoft.com/office/drawing/2014/main" id="{7635C76F-AF2A-4DB3-F4D0-54D441C5C8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l="4239" t="1425" r="11988" b="5759"/>
          <a:stretch>
            <a:fillRect/>
          </a:stretch>
        </p:blipFill>
        <p:spPr bwMode="auto">
          <a:xfrm>
            <a:off x="6487042" y="1296428"/>
            <a:ext cx="1364198" cy="113358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3" name="Tabelle 5">
            <a:extLst>
              <a:ext uri="{FF2B5EF4-FFF2-40B4-BE49-F238E27FC236}">
                <a16:creationId xmlns:a16="http://schemas.microsoft.com/office/drawing/2014/main" id="{D2AB83D4-E3F9-FEDC-CDAD-3F797E107E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753835"/>
              </p:ext>
            </p:extLst>
          </p:nvPr>
        </p:nvGraphicFramePr>
        <p:xfrm>
          <a:off x="3822165" y="2630041"/>
          <a:ext cx="4800600" cy="57555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960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601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1365">
                <a:tc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ZT</a:t>
                      </a:r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T</a:t>
                      </a:r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H</a:t>
                      </a:r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Z</a:t>
                      </a:r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100" dirty="0"/>
                        <a:t>E</a:t>
                      </a:r>
                    </a:p>
                  </a:txBody>
                  <a:tcPr marL="51435" marR="51435" marT="25673" marB="2567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6564"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51435" marR="51435" marT="25673" marB="25673"/>
                </a:tc>
                <a:tc>
                  <a:txBody>
                    <a:bodyPr/>
                    <a:lstStyle/>
                    <a:p>
                      <a:endParaRPr lang="de-DE" sz="1100" dirty="0"/>
                    </a:p>
                  </a:txBody>
                  <a:tcPr marL="51435" marR="51435" marT="25673" marB="2567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Oval 13">
            <a:extLst>
              <a:ext uri="{FF2B5EF4-FFF2-40B4-BE49-F238E27FC236}">
                <a16:creationId xmlns:a16="http://schemas.microsoft.com/office/drawing/2014/main" id="{F157CAEC-D887-B0FB-335F-0BE80060C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5028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88037A7-FC59-1C80-61AF-7F9A1B307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3615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2EE85CE-4F0D-450E-F573-0A6C3E900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2203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4983EFB-62DB-1B85-CC95-0F4DC8CD1A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865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1F48BE0-3115-DE08-B53D-5B3D0A7C3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9453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B4E474E-7EA9-909D-B58B-3E9495A65F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8040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06EFB45-71B8-03EF-B0FB-691299570B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6628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3ED30CE-087A-16AD-0097-2F62A215F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5215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8CA8ADD2-C732-84E2-D920-6356CD1F1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0865" y="3040806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0EC43E98-B61F-AFB6-81EE-FDD9CE42E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840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5FAF58BC-7E6D-7A02-B3F0-FD52703043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2428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F2377C21-4CDC-736B-D2BF-3EEE12920F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015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F5B2839-5AC7-53D7-EC3C-EC9E90A2F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9603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de-DE" sz="1350" dirty="0">
                <a:solidFill>
                  <a:schemeClr val="lt1"/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3BCBA43-F515-65A3-9DED-D1B877C546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2653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167AD87-7C5B-354F-623B-1DFDAB978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1240" y="2912219"/>
            <a:ext cx="85725" cy="8572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80808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defRPr/>
            </a:pPr>
            <a:endParaRPr lang="de-DE" sz="1350" dirty="0">
              <a:solidFill>
                <a:schemeClr val="lt1"/>
              </a:solidFill>
              <a:latin typeface="+mn-lt"/>
              <a:ea typeface="+mn-ea"/>
            </a:endParaRPr>
          </a:p>
        </p:txBody>
      </p:sp>
      <p:pic>
        <p:nvPicPr>
          <p:cNvPr id="29" name="Picture 5">
            <a:extLst>
              <a:ext uri="{FF2B5EF4-FFF2-40B4-BE49-F238E27FC236}">
                <a16:creationId xmlns:a16="http://schemas.microsoft.com/office/drawing/2014/main" id="{893E0403-D3C6-0A23-5C1D-3A8782394F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t="27201" b="13303"/>
          <a:stretch>
            <a:fillRect/>
          </a:stretch>
        </p:blipFill>
        <p:spPr bwMode="auto">
          <a:xfrm>
            <a:off x="5019445" y="848821"/>
            <a:ext cx="932231" cy="739439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afik 6">
            <a:extLst>
              <a:ext uri="{FF2B5EF4-FFF2-40B4-BE49-F238E27FC236}">
                <a16:creationId xmlns:a16="http://schemas.microsoft.com/office/drawing/2014/main" id="{340042FC-AD79-6278-5AA1-4D83AF7414A0}"/>
              </a:ext>
            </a:extLst>
          </p:cNvPr>
          <p:cNvPicPr/>
          <p:nvPr/>
        </p:nvPicPr>
        <p:blipFill rotWithShape="1">
          <a:blip r:embed="rId5"/>
          <a:srcRect t="82811" b="8503"/>
          <a:stretch/>
        </p:blipFill>
        <p:spPr>
          <a:xfrm>
            <a:off x="3495728" y="3500581"/>
            <a:ext cx="5390862" cy="493307"/>
          </a:xfrm>
          <a:prstGeom prst="rect">
            <a:avLst/>
          </a:prstGeom>
        </p:spPr>
      </p:pic>
      <p:pic>
        <p:nvPicPr>
          <p:cNvPr id="7" name="Grafik 1">
            <a:extLst>
              <a:ext uri="{FF2B5EF4-FFF2-40B4-BE49-F238E27FC236}">
                <a16:creationId xmlns:a16="http://schemas.microsoft.com/office/drawing/2014/main" id="{53E8825E-8902-80AF-7D0F-00D931A298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9847" t="60298" b="4287"/>
          <a:stretch>
            <a:fillRect/>
          </a:stretch>
        </p:blipFill>
        <p:spPr>
          <a:xfrm>
            <a:off x="3737014" y="4072822"/>
            <a:ext cx="3802598" cy="59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3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DE741-2166-2045-97A7-45BB95568C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AF66A1-F446-064D-7402-CD8213843E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20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809F2EB-BD31-7692-115C-F89426CD4B9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3838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2.1 Zahldarstellung in Stellenwertsystemen</a:t>
            </a:r>
          </a:p>
          <a:p>
            <a:pPr marL="223838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2.2 Größenvergleich von Dezimalbrüchen</a:t>
            </a:r>
          </a:p>
          <a:p>
            <a:pPr marL="223838" indent="0">
              <a:buNone/>
            </a:pPr>
            <a:r>
              <a:rPr lang="de-DE" dirty="0"/>
              <a:t>2.3 Strategien zur Addition und Subtraktion von Dezimalbrüchen</a:t>
            </a:r>
          </a:p>
          <a:p>
            <a:pPr marL="223838" indent="0">
              <a:buNone/>
            </a:pPr>
            <a:r>
              <a:rPr lang="de-DE" dirty="0"/>
              <a:t>2.4 Grundvorstellungen zur Addition und Subtraktion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BD5E458F-A397-CDF8-CE85-3A9370AB9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Inhaltsbezogener Hintergrund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3A7B6D3-3D8C-0721-7890-A50239484E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674076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42E27-893A-CE2F-F348-03CD4D9B2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FB840-E918-A170-C63C-94B89C273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Größenvergleich von Dezimalbrüchen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F24F8A-C6D4-B258-7504-27E05E02F44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21</a:t>
            </a:fld>
            <a:endParaRPr lang="de-DE" alt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F611BED5-C011-9351-77E1-E0DD75B1D55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r>
              <a:rPr lang="de-DE" i="1" dirty="0">
                <a:solidFill>
                  <a:schemeClr val="accent2"/>
                </a:solidFill>
              </a:rPr>
              <a:t>Komma-Trennt-Vorstellung</a:t>
            </a:r>
          </a:p>
          <a:p>
            <a:pPr lvl="3"/>
            <a:r>
              <a:rPr lang="de-DE" dirty="0"/>
              <a:t>Betrachtung von Dezimalbrüchen als zwei getrennte natürliche Zahlen.</a:t>
            </a:r>
          </a:p>
          <a:p>
            <a:pPr marL="176212" lvl="3" indent="0">
              <a:buNone/>
            </a:pPr>
            <a:endParaRPr lang="de-DE" dirty="0"/>
          </a:p>
          <a:p>
            <a:pPr marL="176212" lvl="3" indent="0" algn="ctr">
              <a:buNone/>
            </a:pPr>
            <a:r>
              <a:rPr lang="de-DE" b="1" dirty="0"/>
              <a:t>3,51 = 3 und 51</a:t>
            </a:r>
          </a:p>
          <a:p>
            <a:pPr lvl="3"/>
            <a:endParaRPr lang="de-DE" dirty="0"/>
          </a:p>
          <a:p>
            <a:pPr lvl="3"/>
            <a:r>
              <a:rPr lang="de-DE" dirty="0"/>
              <a:t>Keine Aktivierung einer Stellenwertvorstellung.</a:t>
            </a:r>
          </a:p>
          <a:p>
            <a:pPr marL="176212" lvl="3" indent="0">
              <a:buNone/>
            </a:pPr>
            <a:endParaRPr lang="de-DE" dirty="0"/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Warum problematisch?</a:t>
            </a:r>
            <a:r>
              <a:rPr lang="de-DE" dirty="0"/>
              <a:t> – Typische Fehler beim Größenvergleich</a:t>
            </a:r>
          </a:p>
          <a:p>
            <a:pPr lvl="3"/>
            <a:r>
              <a:rPr lang="de-DE" dirty="0"/>
              <a:t>0,20 ≠ 0,2, da 20 ≠ 2</a:t>
            </a:r>
          </a:p>
          <a:p>
            <a:pPr lvl="3"/>
            <a:r>
              <a:rPr lang="de-DE" dirty="0"/>
              <a:t>0,4 &lt; 0,17, da 4 &lt; 17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F705AECE-DAFA-2CB5-C52B-A064D645673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1CFAC7-C605-1B8B-2140-FCA898A0EEC4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Hauptproblem: Stellenwertprinzip / Komma-Trennt-Vorstellungen</a:t>
            </a:r>
          </a:p>
        </p:txBody>
      </p:sp>
      <p:sp>
        <p:nvSpPr>
          <p:cNvPr id="7" name="Textfeld 5">
            <a:extLst>
              <a:ext uri="{FF2B5EF4-FFF2-40B4-BE49-F238E27FC236}">
                <a16:creationId xmlns:a16="http://schemas.microsoft.com/office/drawing/2014/main" id="{82D55FE9-22AB-D6DD-F4A5-CC9533220E25}"/>
              </a:ext>
            </a:extLst>
          </p:cNvPr>
          <p:cNvSpPr txBox="1"/>
          <p:nvPr/>
        </p:nvSpPr>
        <p:spPr>
          <a:xfrm>
            <a:off x="7251456" y="1504950"/>
            <a:ext cx="971550" cy="4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algn="ctr">
              <a:defRPr/>
            </a:pPr>
            <a:r>
              <a:rPr lang="de-DE" sz="1800" dirty="0">
                <a:latin typeface="Arial" charset="0"/>
                <a:ea typeface="ＭＳ Ｐゴシック" charset="0"/>
                <a:cs typeface="ＭＳ Ｐゴシック" charset="0"/>
              </a:rPr>
              <a:t>3,51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97D821E-C14C-D1DF-C8A8-60159BA663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851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15FDC-6538-0B6D-9B37-D0D18E8403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C0DA0E-9858-F15E-441D-E3E1B1A1C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Größenvergleich von Dezimalbrüchen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5F4923-7F58-E994-0C6E-B622C13BA5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22</a:t>
            </a:fld>
            <a:endParaRPr lang="de-DE" altLang="de-DE" dirty="0"/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CB9B0800-7B6C-5455-6DDB-1559D7D588B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r>
              <a:rPr lang="de-DE" dirty="0"/>
              <a:t>Mögliche Sprechweisen</a:t>
            </a:r>
          </a:p>
          <a:p>
            <a:pPr lvl="3"/>
            <a:r>
              <a:rPr lang="de-DE" i="1" dirty="0">
                <a:solidFill>
                  <a:schemeClr val="accent2"/>
                </a:solidFill>
              </a:rPr>
              <a:t>Sprechweise nach Stellenwerten: </a:t>
            </a:r>
            <a:br>
              <a:rPr lang="de-DE" dirty="0"/>
            </a:br>
            <a:r>
              <a:rPr lang="de-DE" dirty="0"/>
              <a:t>drei 25-Hundertstel, dreihundertfünfundzwanzig Hundertstel</a:t>
            </a:r>
          </a:p>
          <a:p>
            <a:pPr lvl="3"/>
            <a:r>
              <a:rPr lang="de-DE" i="1" dirty="0">
                <a:solidFill>
                  <a:schemeClr val="accent2"/>
                </a:solidFill>
              </a:rPr>
              <a:t>Formale Sprechweise: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dirty="0"/>
              <a:t>drei – Komma – zwei – fünf</a:t>
            </a:r>
          </a:p>
          <a:p>
            <a:pPr lvl="3"/>
            <a:r>
              <a:rPr lang="de-DE" i="1" dirty="0">
                <a:solidFill>
                  <a:schemeClr val="accent2"/>
                </a:solidFill>
              </a:rPr>
              <a:t>Alltagsgebräuchliche Sprechweise: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dirty="0"/>
              <a:t>drei – Komma – fünfundzwanzig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Alltagssprechweise</a:t>
            </a:r>
            <a:r>
              <a:rPr lang="de-DE" dirty="0"/>
              <a:t>…</a:t>
            </a:r>
          </a:p>
          <a:p>
            <a:pPr lvl="3"/>
            <a:r>
              <a:rPr lang="de-DE" dirty="0"/>
              <a:t>…legt „Scheinstellenwert“ nahe.</a:t>
            </a:r>
          </a:p>
          <a:p>
            <a:pPr lvl="3"/>
            <a:r>
              <a:rPr lang="de-DE" dirty="0"/>
              <a:t>…ist strukturgleich zu Komma-Trennt-Vorstellungen.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Andererseits...</a:t>
            </a:r>
          </a:p>
          <a:p>
            <a:pPr lvl="3"/>
            <a:r>
              <a:rPr lang="de-DE" dirty="0"/>
              <a:t>...ist diese Sprechweise </a:t>
            </a:r>
            <a:r>
              <a:rPr lang="de-DE" i="1" dirty="0">
                <a:solidFill>
                  <a:schemeClr val="accent2"/>
                </a:solidFill>
              </a:rPr>
              <a:t>alltagstypisch</a:t>
            </a:r>
            <a:r>
              <a:rPr lang="de-DE" dirty="0"/>
              <a:t> und sollte daher ebenfalls verstanden werden.</a:t>
            </a:r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AF05ED60-E823-87D2-57FC-4C28927FC8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CCF43E-DB9D-BCB3-04E8-A593CB4204A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Ein </a:t>
            </a:r>
            <a:r>
              <a:rPr lang="de-DE" i="1" dirty="0"/>
              <a:t>möglicher</a:t>
            </a:r>
            <a:r>
              <a:rPr lang="de-DE" dirty="0"/>
              <a:t> Indikator: Sprechweise</a:t>
            </a:r>
          </a:p>
        </p:txBody>
      </p:sp>
      <p:sp>
        <p:nvSpPr>
          <p:cNvPr id="8" name="Textfeld 5">
            <a:extLst>
              <a:ext uri="{FF2B5EF4-FFF2-40B4-BE49-F238E27FC236}">
                <a16:creationId xmlns:a16="http://schemas.microsoft.com/office/drawing/2014/main" id="{872F0A67-3320-6560-AE25-978F26A47DE9}"/>
              </a:ext>
            </a:extLst>
          </p:cNvPr>
          <p:cNvSpPr txBox="1"/>
          <p:nvPr/>
        </p:nvSpPr>
        <p:spPr>
          <a:xfrm>
            <a:off x="5553075" y="2810264"/>
            <a:ext cx="2971800" cy="4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algn="ctr">
              <a:defRPr/>
            </a:pPr>
            <a:r>
              <a:rPr lang="de-DE" altLang="ja-JP" sz="1800" kern="0" dirty="0"/>
              <a:t>0,5 – 0,51 – 0,512</a:t>
            </a:r>
            <a:endParaRPr lang="de-DE" sz="18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Textfeld 5">
            <a:extLst>
              <a:ext uri="{FF2B5EF4-FFF2-40B4-BE49-F238E27FC236}">
                <a16:creationId xmlns:a16="http://schemas.microsoft.com/office/drawing/2014/main" id="{36D45971-1F08-529B-FDDD-C365A759D772}"/>
              </a:ext>
            </a:extLst>
          </p:cNvPr>
          <p:cNvSpPr txBox="1"/>
          <p:nvPr/>
        </p:nvSpPr>
        <p:spPr>
          <a:xfrm>
            <a:off x="7251456" y="1504950"/>
            <a:ext cx="971550" cy="4810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algn="ctr">
              <a:defRPr/>
            </a:pPr>
            <a:r>
              <a:rPr lang="de-DE" sz="1800" dirty="0">
                <a:latin typeface="Arial" charset="0"/>
                <a:ea typeface="ＭＳ Ｐゴシック" charset="0"/>
                <a:cs typeface="ＭＳ Ｐゴシック" charset="0"/>
              </a:rPr>
              <a:t>3,25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118CD91-A0B8-0651-624F-81AB7D5CDD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49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4AA717-A294-B7A5-593F-597D3014D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4F00A-362D-3BBC-9E00-5718F14F1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Größenvergleich von Dezimalbrüchen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0FFF62C-9C67-D448-8924-1E22369BC9D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23</a:t>
            </a:fld>
            <a:endParaRPr lang="de-DE" alt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CC7F742-EB44-51DA-A75B-AC665780611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r>
              <a:rPr lang="de-DE" i="1" dirty="0">
                <a:solidFill>
                  <a:schemeClr val="accent2"/>
                </a:solidFill>
              </a:rPr>
              <a:t>Kein-Komma-Strategie</a:t>
            </a:r>
          </a:p>
          <a:p>
            <a:pPr marL="176212" lvl="3" indent="0">
              <a:buNone/>
            </a:pPr>
            <a:r>
              <a:rPr lang="de-DE" dirty="0"/>
              <a:t>Vergleich der Zahlen ohne Komma </a:t>
            </a:r>
          </a:p>
          <a:p>
            <a:pPr lvl="3"/>
            <a:endParaRPr lang="de-DE" dirty="0"/>
          </a:p>
          <a:p>
            <a:pPr lvl="3"/>
            <a:endParaRPr lang="de-DE" dirty="0"/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Komma-Trennt-Strategie</a:t>
            </a:r>
          </a:p>
          <a:p>
            <a:pPr marL="176212" lvl="3" indent="0">
              <a:buNone/>
            </a:pPr>
            <a:r>
              <a:rPr lang="de-DE" dirty="0"/>
              <a:t>Getrennter Vergleich von Vor- und Nachkommaanteil</a:t>
            </a:r>
          </a:p>
          <a:p>
            <a:pPr marL="176212" lvl="3" indent="0">
              <a:buNone/>
            </a:pPr>
            <a:endParaRPr lang="de-DE" dirty="0"/>
          </a:p>
          <a:p>
            <a:pPr marL="176212" lvl="3" indent="0">
              <a:buNone/>
            </a:pPr>
            <a:endParaRPr lang="de-DE" dirty="0"/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Nullstrategie</a:t>
            </a:r>
          </a:p>
          <a:p>
            <a:pPr marL="176212" lvl="3" indent="0">
              <a:buNone/>
            </a:pPr>
            <a:r>
              <a:rPr lang="de-DE" dirty="0"/>
              <a:t>Die Zahlen, bei denen Nullen nach dem Komma kommen, sind die kleinsten.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84EE8D1-AB81-4E8E-4F45-7A5D01D9B2B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DE" altLang="de-DE" sz="800" b="0" dirty="0">
                <a:solidFill>
                  <a:srgbClr val="141313"/>
                </a:solidFill>
              </a:rPr>
              <a:t>Padberg, F.: Didaktik der Bruchrechnung für Lehrerausbildung und Lehrerfortbildung. Mathematik Primarstufe und Sekundarstufe I + II., 2009, S. 182 f.</a:t>
            </a:r>
          </a:p>
          <a:p>
            <a:endParaRPr lang="de-DE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21BBE3-844D-16CC-5AB4-B22AFD6B637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Probleme beim Größenvergleich durch Stellenwertverständnis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87DEBB4-FC3A-3AD0-DD18-3C54E1FE1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581150"/>
            <a:ext cx="14287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0,38 &lt; 0,246</a:t>
            </a: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C31F2FE5-9331-03C7-7C4F-EC12390F42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1581150"/>
            <a:ext cx="14287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2,34 &lt; 1,235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1941E234-D60D-4F98-93F3-946FCCC79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00" y="1581150"/>
            <a:ext cx="20002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0,1 &lt; 0,07 &lt; 0,231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DFB6BB82-9368-16DD-C5CE-4899A51EF8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800350"/>
            <a:ext cx="14287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3,2 &lt; 3,15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AF4AAE10-6819-3FE5-1A16-FFBCED137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2800350"/>
            <a:ext cx="142875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3,20 &gt; 3,15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58BD5A0A-288C-68E8-E1A0-D86747CE89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00" y="2800350"/>
            <a:ext cx="14287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2,23 &lt; 2,114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3FF96F55-E71A-7BEA-7E65-BF37C75E7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1581150"/>
            <a:ext cx="142875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0,38 &gt; 0,24</a:t>
            </a: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F4E681A4-FC31-2EF7-1F69-DC0FB8820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2100" y="2800350"/>
            <a:ext cx="142875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2,38 &gt; 2,24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87139C48-AEFB-1E07-9CD2-1B785BB6F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019550"/>
            <a:ext cx="142875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3,08 &lt; 3,8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E5A2BB98-B5E2-2988-F31E-93DBD3D934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9350" y="4019550"/>
            <a:ext cx="1657350" cy="457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3,8 &lt; 3,214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A16AE82D-B7AB-935B-D665-B786415BFB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5300" y="4019550"/>
            <a:ext cx="1657350" cy="4572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anchor="ctr"/>
          <a:lstStyle/>
          <a:p>
            <a:pPr marL="2381" lvl="1" indent="-2381" algn="ctr">
              <a:defRPr/>
            </a:pPr>
            <a:r>
              <a:rPr lang="de-DE" sz="1650" dirty="0">
                <a:solidFill>
                  <a:srgbClr val="141313"/>
                </a:solidFill>
                <a:latin typeface="Arial" charset="0"/>
                <a:ea typeface="ＭＳ Ｐゴシック" charset="0"/>
                <a:cs typeface="ＭＳ Ｐゴシック" charset="0"/>
              </a:rPr>
              <a:t>0,003 &lt; 0,3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F1DE64D-3B40-7D6E-8D25-8DB6899D1920}"/>
              </a:ext>
            </a:extLst>
          </p:cNvPr>
          <p:cNvSpPr/>
          <p:nvPr/>
        </p:nvSpPr>
        <p:spPr>
          <a:xfrm>
            <a:off x="7543800" y="971550"/>
            <a:ext cx="1428750" cy="22860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Typische Hinweise auf fehlendes Stellenwert-verständnis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16E130B-8D99-1D44-A798-964C916001B9}"/>
              </a:ext>
            </a:extLst>
          </p:cNvPr>
          <p:cNvSpPr/>
          <p:nvPr/>
        </p:nvSpPr>
        <p:spPr>
          <a:xfrm>
            <a:off x="7547251" y="3444161"/>
            <a:ext cx="1428750" cy="14297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Beispiel für (weitere) </a:t>
            </a:r>
            <a:br>
              <a:rPr lang="de-DE" sz="1600" dirty="0">
                <a:solidFill>
                  <a:schemeClr val="tx1"/>
                </a:solidFill>
              </a:rPr>
            </a:br>
            <a:r>
              <a:rPr lang="de-DE" sz="1600" dirty="0">
                <a:solidFill>
                  <a:schemeClr val="tx1"/>
                </a:solidFill>
              </a:rPr>
              <a:t>„ad-hoc“-Strategien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064B886-8E2F-300B-6A97-274ABE912D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7575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FEAAD-BCE5-DB2F-8D94-BDAEBAA8A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E62336C-33E6-350D-2EAF-AB7C77089E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24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D15F709-450E-F6AE-5CDE-2BBB2704121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3838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2.1 Zahldarstellung in Stellenwertsystemen</a:t>
            </a:r>
          </a:p>
          <a:p>
            <a:pPr marL="223838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2.2 Größenvergleich von Dezimalbrüchen</a:t>
            </a:r>
          </a:p>
          <a:p>
            <a:pPr marL="223838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2.3 Strategien zur Addition und Subtraktion von Dezimalbrüchen</a:t>
            </a:r>
          </a:p>
          <a:p>
            <a:pPr marL="223838" indent="0">
              <a:buNone/>
            </a:pPr>
            <a:r>
              <a:rPr lang="de-DE" dirty="0"/>
              <a:t>2.4 Grundvorstellungen zur Addition und Subtraktion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2FA3D3D-0A4F-0F2D-411A-B1062C874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Inhaltsbezogener Hintergrund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1337DF6-A903-66F8-6D5A-2F81D5059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70638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B72D301-824A-6344-AB89-6EFB6CDEFD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Strategien zur Addition und Subtraktion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45C253F-638B-CBA7-D538-A1F53CBC8F7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25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1F45BFAE-1651-47B5-4008-59F84535182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Sog. „halbschriftliche“ Strategien oder Kopfrechenstrategien</a:t>
            </a:r>
          </a:p>
          <a:p>
            <a:pPr lvl="3"/>
            <a:r>
              <a:rPr lang="de-DE" dirty="0"/>
              <a:t>Beruhen auf einer ganzheitlichen Vorstellung der Zahlen (Bündelungseinheiten) und </a:t>
            </a:r>
            <a:br>
              <a:rPr lang="de-DE" dirty="0"/>
            </a:br>
            <a:r>
              <a:rPr lang="de-DE" dirty="0"/>
              <a:t>Verständnis der Rechenoperation.</a:t>
            </a:r>
          </a:p>
          <a:p>
            <a:pPr lvl="3"/>
            <a:r>
              <a:rPr lang="de-DE" dirty="0"/>
              <a:t>Je nach Strategie durchaus sehr anschlussfähig für weiteres Lernen.</a:t>
            </a:r>
          </a:p>
          <a:p>
            <a:pPr lvl="3"/>
            <a:r>
              <a:rPr lang="de-DE" dirty="0"/>
              <a:t>Für nicht zu komplexes Zahlenmaterial im Kopf nutzbar, auch für Überschläge;</a:t>
            </a:r>
            <a:br>
              <a:rPr lang="de-DE" dirty="0"/>
            </a:br>
            <a:r>
              <a:rPr lang="de-DE" dirty="0"/>
              <a:t>bei komplexerem Zahlenmaterial mit Notizen.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Nutzen von Vorwissen zu Größen</a:t>
            </a:r>
          </a:p>
          <a:p>
            <a:pPr lvl="3"/>
            <a:r>
              <a:rPr lang="de-DE" dirty="0"/>
              <a:t>2,43 + 3,76 als z.B. 2,43€ + 3,76€ auffassen, dann ggf. getrennt verrechnen und neu kombinieren.</a:t>
            </a:r>
          </a:p>
          <a:p>
            <a:pPr lvl="3"/>
            <a:r>
              <a:rPr lang="de-DE" dirty="0"/>
              <a:t>Ausweichstrategie, die nicht auf einem tragfähigen Verständnis des Stellenwertsystems basiert.</a:t>
            </a:r>
          </a:p>
          <a:p>
            <a:pPr lvl="3"/>
            <a:r>
              <a:rPr lang="de-DE" dirty="0"/>
              <a:t>In der alltäglichen Praxis beschränkte Anwendbarkeit, wenig anschlussfähig.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Schriftliche Rechenverfahren</a:t>
            </a:r>
          </a:p>
          <a:p>
            <a:pPr lvl="3"/>
            <a:r>
              <a:rPr lang="de-DE" dirty="0"/>
              <a:t>Häufig als „Untereinanderschreiben“.</a:t>
            </a:r>
          </a:p>
          <a:p>
            <a:pPr lvl="3"/>
            <a:r>
              <a:rPr lang="de-DE" dirty="0"/>
              <a:t>Nur schriftlich möglich, wenig anschlussfähig, fehleranfällig.</a:t>
            </a:r>
          </a:p>
          <a:p>
            <a:pPr lvl="3"/>
            <a:r>
              <a:rPr lang="de-DE" dirty="0"/>
              <a:t>Häufig auch Ausweichstrategie bei fehlendem Verständnis des Stellenwertsystems.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A62630C-A834-9766-192D-CBAEE436929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54E90845-3FA9-FF00-82FA-D28FE5637C1C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Herangehensweisen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57A4FC-84EA-D306-B518-913F69D975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2040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DEBCDF-5FCC-A8FE-4499-4D439B813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Strategien zur Addition und Subtraktion</a:t>
            </a:r>
          </a:p>
        </p:txBody>
      </p:sp>
      <p:sp>
        <p:nvSpPr>
          <p:cNvPr id="23556" name="Foliennummernplatzhalter 4">
            <a:extLst>
              <a:ext uri="{FF2B5EF4-FFF2-40B4-BE49-F238E27FC236}">
                <a16:creationId xmlns:a16="http://schemas.microsoft.com/office/drawing/2014/main" id="{14123F00-6EB5-5A31-31D3-9091AD364D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002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574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146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718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</a:pPr>
            <a:fld id="{0339820E-7DA4-E947-A02F-10C1ABAF82C2}" type="slidenum">
              <a:rPr lang="de-DE" altLang="de-DE" sz="900" b="0">
                <a:solidFill>
                  <a:srgbClr val="7F7F7F"/>
                </a:solidFill>
              </a:rPr>
              <a:pPr>
                <a:spcAft>
                  <a:spcPct val="0"/>
                </a:spcAft>
              </a:pPr>
              <a:t>26</a:t>
            </a:fld>
            <a:endParaRPr lang="de-DE" altLang="de-DE" sz="900" b="0">
              <a:solidFill>
                <a:srgbClr val="7F7F7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BE44D7-9CF1-E49E-6D20-99894F45951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F370FBC-5554-3637-0969-CEA099004CA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Prototypische halbschriftliche Strategien</a:t>
            </a:r>
          </a:p>
        </p:txBody>
      </p:sp>
      <p:sp>
        <p:nvSpPr>
          <p:cNvPr id="109578" name="Rectangle 5">
            <a:extLst>
              <a:ext uri="{FF2B5EF4-FFF2-40B4-BE49-F238E27FC236}">
                <a16:creationId xmlns:a16="http://schemas.microsoft.com/office/drawing/2014/main" id="{9D85AA2D-4109-CFB3-27C1-262F9D487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>
                <a:solidFill>
                  <a:srgbClr val="FFFFFF"/>
                </a:solidFill>
              </a:rPr>
              <a:t>Stellenweise</a:t>
            </a: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180640D4-5AE8-2F41-BFCA-D105409F0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800350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350" dirty="0">
                <a:latin typeface="Arial" charset="0"/>
                <a:ea typeface="ＭＳ Ｐゴシック" charset="0"/>
                <a:cs typeface="ＭＳ Ｐゴシック" charset="0"/>
              </a:rPr>
              <a:t>254 + 367 =</a:t>
            </a: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2525BC91-47E0-0B47-A12B-876EF7D0FB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08610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200 + 300 = 500</a:t>
            </a: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B6592A58-FEF1-8B4D-BEDB-09E946624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37185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50 + 60 = 110</a:t>
            </a:r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D8F49BF6-E5CC-AC46-8058-2D267CE19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65760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4 + 7 = 11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612DB8F4-DA75-D846-97A9-AF27D3B7A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94335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500 + 110 + 11 =621</a:t>
            </a:r>
          </a:p>
        </p:txBody>
      </p:sp>
      <p:sp>
        <p:nvSpPr>
          <p:cNvPr id="109584" name="Rectangle 5">
            <a:extLst>
              <a:ext uri="{FF2B5EF4-FFF2-40B4-BE49-F238E27FC236}">
                <a16:creationId xmlns:a16="http://schemas.microsoft.com/office/drawing/2014/main" id="{93FC4E2A-27F9-2E67-9E82-F3DA202D6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>
                <a:solidFill>
                  <a:srgbClr val="FFFFFF"/>
                </a:solidFill>
              </a:rPr>
              <a:t>Hilfsaufgabe</a:t>
            </a:r>
          </a:p>
        </p:txBody>
      </p:sp>
      <p:sp>
        <p:nvSpPr>
          <p:cNvPr id="18" name="Rectangle 5">
            <a:extLst>
              <a:ext uri="{FF2B5EF4-FFF2-40B4-BE49-F238E27FC236}">
                <a16:creationId xmlns:a16="http://schemas.microsoft.com/office/drawing/2014/main" id="{82802259-BE3E-B148-B036-DEEA6B363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2800350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defRPr/>
            </a:pPr>
            <a:r>
              <a:rPr lang="de-DE" altLang="de-DE" sz="1350"/>
              <a:t>437 – 129 =</a:t>
            </a:r>
          </a:p>
        </p:txBody>
      </p:sp>
      <p:sp>
        <p:nvSpPr>
          <p:cNvPr id="19" name="Rectangle 5">
            <a:extLst>
              <a:ext uri="{FF2B5EF4-FFF2-40B4-BE49-F238E27FC236}">
                <a16:creationId xmlns:a16="http://schemas.microsoft.com/office/drawing/2014/main" id="{40D9ADE8-B6E1-194E-A2FC-7C64B46F9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08610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defRPr/>
            </a:pPr>
            <a:r>
              <a:rPr lang="de-DE" altLang="de-DE" sz="1275"/>
              <a:t>437 – 130 = 307</a:t>
            </a:r>
          </a:p>
        </p:txBody>
      </p:sp>
      <p:sp>
        <p:nvSpPr>
          <p:cNvPr id="20" name="Rectangle 5">
            <a:extLst>
              <a:ext uri="{FF2B5EF4-FFF2-40B4-BE49-F238E27FC236}">
                <a16:creationId xmlns:a16="http://schemas.microsoft.com/office/drawing/2014/main" id="{C2325BF0-1D3D-4247-B740-3B834FA22E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37185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307 + 1 = 308</a:t>
            </a:r>
          </a:p>
        </p:txBody>
      </p:sp>
      <p:sp>
        <p:nvSpPr>
          <p:cNvPr id="109588" name="Rectangle 5">
            <a:extLst>
              <a:ext uri="{FF2B5EF4-FFF2-40B4-BE49-F238E27FC236}">
                <a16:creationId xmlns:a16="http://schemas.microsoft.com/office/drawing/2014/main" id="{D132F766-C7E7-B2F8-D6BE-7EEBFE88D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>
                <a:solidFill>
                  <a:srgbClr val="FFFFFF"/>
                </a:solidFill>
              </a:rPr>
              <a:t>Vergleichs-</a:t>
            </a:r>
            <a:br>
              <a:rPr lang="de-DE" altLang="de-DE" sz="1500">
                <a:solidFill>
                  <a:srgbClr val="FFFFFF"/>
                </a:solidFill>
              </a:rPr>
            </a:br>
            <a:r>
              <a:rPr lang="de-DE" altLang="de-DE" sz="1500">
                <a:solidFill>
                  <a:srgbClr val="FFFFFF"/>
                </a:solidFill>
              </a:rPr>
              <a:t>aufgabe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B9D8FE1B-3376-994F-986D-4AFB11844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800350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defRPr/>
            </a:pPr>
            <a:r>
              <a:rPr lang="de-DE" altLang="de-DE" sz="1350" dirty="0"/>
              <a:t>437 – 129 =</a:t>
            </a:r>
          </a:p>
        </p:txBody>
      </p:sp>
      <p:sp>
        <p:nvSpPr>
          <p:cNvPr id="23" name="Rectangle 5">
            <a:extLst>
              <a:ext uri="{FF2B5EF4-FFF2-40B4-BE49-F238E27FC236}">
                <a16:creationId xmlns:a16="http://schemas.microsoft.com/office/drawing/2014/main" id="{45CBD92E-4DC5-154C-961E-68C5CF58D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08610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defRPr/>
            </a:pPr>
            <a:r>
              <a:rPr lang="de-DE" altLang="de-DE" sz="1275" dirty="0"/>
              <a:t>438 – 130 = 308</a:t>
            </a:r>
          </a:p>
        </p:txBody>
      </p:sp>
      <p:sp>
        <p:nvSpPr>
          <p:cNvPr id="109595" name="Rectangle 5">
            <a:extLst>
              <a:ext uri="{FF2B5EF4-FFF2-40B4-BE49-F238E27FC236}">
                <a16:creationId xmlns:a16="http://schemas.microsoft.com/office/drawing/2014/main" id="{83399568-5B98-95BE-E0E6-B7816F1A7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>
                <a:solidFill>
                  <a:srgbClr val="FFFFFF"/>
                </a:solidFill>
              </a:rPr>
              <a:t>Ergänzen/</a:t>
            </a:r>
            <a:br>
              <a:rPr lang="de-DE" altLang="de-DE" sz="1500">
                <a:solidFill>
                  <a:srgbClr val="FFFFFF"/>
                </a:solidFill>
              </a:rPr>
            </a:br>
            <a:r>
              <a:rPr lang="de-DE" altLang="de-DE" sz="1500">
                <a:solidFill>
                  <a:srgbClr val="FFFFFF"/>
                </a:solidFill>
              </a:rPr>
              <a:t>Umkehraufgabe</a:t>
            </a:r>
          </a:p>
        </p:txBody>
      </p:sp>
      <p:sp>
        <p:nvSpPr>
          <p:cNvPr id="30" name="Rectangle 5">
            <a:extLst>
              <a:ext uri="{FF2B5EF4-FFF2-40B4-BE49-F238E27FC236}">
                <a16:creationId xmlns:a16="http://schemas.microsoft.com/office/drawing/2014/main" id="{85F98486-B7BA-0D44-B194-3E7CFFED4B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2800350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eaLnBrk="1" hangingPunct="1">
              <a:defRPr/>
            </a:pPr>
            <a:r>
              <a:rPr lang="de-DE" altLang="de-DE" sz="1350" dirty="0"/>
              <a:t>701 – 698 =</a:t>
            </a: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13D0F54F-DB86-AA41-9240-D65FECF6E1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08610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698 + </a:t>
            </a:r>
            <a:r>
              <a:rPr lang="de-DE" sz="1275" i="1" dirty="0">
                <a:latin typeface="Arial" charset="0"/>
                <a:ea typeface="ＭＳ Ｐゴシック" charset="0"/>
                <a:cs typeface="ＭＳ Ｐゴシック" charset="0"/>
              </a:rPr>
              <a:t>2 + 1 </a:t>
            </a: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= 701</a:t>
            </a:r>
          </a:p>
        </p:txBody>
      </p:sp>
      <p:sp>
        <p:nvSpPr>
          <p:cNvPr id="33" name="Rectangle 5">
            <a:extLst>
              <a:ext uri="{FF2B5EF4-FFF2-40B4-BE49-F238E27FC236}">
                <a16:creationId xmlns:a16="http://schemas.microsoft.com/office/drawing/2014/main" id="{02739D4A-C951-F343-A050-6B6A58568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37185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2 + 1 = 3</a:t>
            </a: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D41A7A48-A3DB-B74F-AA0F-BE045D6A8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467948"/>
            <a:ext cx="34290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defRPr/>
            </a:pPr>
            <a:r>
              <a:rPr lang="de-DE" altLang="de-DE" sz="1350" dirty="0"/>
              <a:t>2,67 + 1,99 = </a:t>
            </a:r>
          </a:p>
        </p:txBody>
      </p:sp>
      <p:sp>
        <p:nvSpPr>
          <p:cNvPr id="42" name="Text Box 19">
            <a:extLst>
              <a:ext uri="{FF2B5EF4-FFF2-40B4-BE49-F238E27FC236}">
                <a16:creationId xmlns:a16="http://schemas.microsoft.com/office/drawing/2014/main" id="{EBBA27EE-649C-C549-8C8D-A7AF17FE7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346200"/>
            <a:ext cx="1676400" cy="1384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i="1" dirty="0">
                <a:latin typeface="Arial" charset="0"/>
                <a:ea typeface="ＭＳ Ｐゴシック" pitchFamily="-107" charset="-128"/>
              </a:rPr>
              <a:t>Beide </a:t>
            </a: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Zahlen werden </a:t>
            </a:r>
            <a:r>
              <a:rPr lang="de-DE" altLang="de-DE" sz="1200" i="1" dirty="0">
                <a:latin typeface="Arial" charset="0"/>
                <a:ea typeface="ＭＳ Ｐゴシック" pitchFamily="-107" charset="-128"/>
              </a:rPr>
              <a:t>gemäß ihrer Dezimal-darstellung </a:t>
            </a: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zerlegt. </a:t>
            </a:r>
            <a:br>
              <a:rPr lang="de-DE" altLang="de-DE" sz="1200" dirty="0">
                <a:latin typeface="Arial" charset="0"/>
                <a:ea typeface="ＭＳ Ｐゴシック" pitchFamily="-107" charset="-128"/>
              </a:rPr>
            </a:b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Die Stellenwerte werden getrennt verrechnet und dann zusammengefasst.</a:t>
            </a:r>
          </a:p>
        </p:txBody>
      </p:sp>
      <p:sp>
        <p:nvSpPr>
          <p:cNvPr id="43" name="Text Box 18">
            <a:extLst>
              <a:ext uri="{FF2B5EF4-FFF2-40B4-BE49-F238E27FC236}">
                <a16:creationId xmlns:a16="http://schemas.microsoft.com/office/drawing/2014/main" id="{1F872B77-ED9B-6246-9AA9-5374AD604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1352550"/>
            <a:ext cx="167640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Eine einfachere Aufgabe wird gesucht, die dasselbe Ergebnis hat.</a:t>
            </a:r>
          </a:p>
        </p:txBody>
      </p:sp>
      <p:sp>
        <p:nvSpPr>
          <p:cNvPr id="44" name="Text Box 19">
            <a:extLst>
              <a:ext uri="{FF2B5EF4-FFF2-40B4-BE49-F238E27FC236}">
                <a16:creationId xmlns:a16="http://schemas.microsoft.com/office/drawing/2014/main" id="{2FCDF434-E0C8-C145-9E72-E46A3DC83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1346200"/>
            <a:ext cx="1676400" cy="1384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Es wird eine einfachere Aufgabe gesucht, die ein anderes Ergebnis hat. </a:t>
            </a:r>
            <a:br>
              <a:rPr lang="de-DE" altLang="de-DE" sz="1200" dirty="0">
                <a:latin typeface="Arial" charset="0"/>
                <a:ea typeface="ＭＳ Ｐゴシック" pitchFamily="-107" charset="-128"/>
              </a:rPr>
            </a:b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Die Abweichung wird nachträglich korrigiert.</a:t>
            </a:r>
          </a:p>
        </p:txBody>
      </p:sp>
      <p:sp>
        <p:nvSpPr>
          <p:cNvPr id="45" name="Text Box 18">
            <a:extLst>
              <a:ext uri="{FF2B5EF4-FFF2-40B4-BE49-F238E27FC236}">
                <a16:creationId xmlns:a16="http://schemas.microsoft.com/office/drawing/2014/main" id="{1F319442-4D39-2548-80FB-14F0A3BFF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1346200"/>
            <a:ext cx="1676400" cy="1016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Anstatt die Aufgabe zu lösen, wird die fehlende Zahl in der Umkehraufgabe bestimmt.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598BBADD-E22C-4007-542C-D9D1C78DF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484979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defRPr/>
            </a:pPr>
            <a:r>
              <a:rPr lang="de-DE" altLang="de-DE" sz="1350" dirty="0"/>
              <a:t>8,13 - 7,9 = 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2A752A71-04B4-F3E7-A03A-70D7D68F4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467948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defRPr/>
            </a:pPr>
            <a:r>
              <a:rPr lang="de-DE" altLang="de-DE" sz="1350" dirty="0"/>
              <a:t>1,54 + 2,6 = </a:t>
            </a:r>
          </a:p>
        </p:txBody>
      </p:sp>
      <p:sp>
        <p:nvSpPr>
          <p:cNvPr id="21" name="Rectangle 5">
            <a:extLst>
              <a:ext uri="{FF2B5EF4-FFF2-40B4-BE49-F238E27FC236}">
                <a16:creationId xmlns:a16="http://schemas.microsoft.com/office/drawing/2014/main" id="{A8A38DDF-D3B5-A61A-B166-859D8764A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88900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 dirty="0">
                <a:solidFill>
                  <a:srgbClr val="FFFFFF"/>
                </a:solidFill>
              </a:rPr>
              <a:t>Schrittweise</a:t>
            </a:r>
          </a:p>
        </p:txBody>
      </p:sp>
      <p:sp>
        <p:nvSpPr>
          <p:cNvPr id="24" name="Rectangle 5">
            <a:extLst>
              <a:ext uri="{FF2B5EF4-FFF2-40B4-BE49-F238E27FC236}">
                <a16:creationId xmlns:a16="http://schemas.microsoft.com/office/drawing/2014/main" id="{E44FC9EF-9C1F-42EA-0E4C-86DF380182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2794000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350" dirty="0">
                <a:latin typeface="Arial" charset="0"/>
                <a:ea typeface="ＭＳ Ｐゴシック" charset="0"/>
                <a:cs typeface="ＭＳ Ｐゴシック" charset="0"/>
              </a:rPr>
              <a:t>254 + 367 =</a:t>
            </a:r>
          </a:p>
        </p:txBody>
      </p:sp>
      <p:sp>
        <p:nvSpPr>
          <p:cNvPr id="25" name="Rectangle 5">
            <a:extLst>
              <a:ext uri="{FF2B5EF4-FFF2-40B4-BE49-F238E27FC236}">
                <a16:creationId xmlns:a16="http://schemas.microsoft.com/office/drawing/2014/main" id="{46A7CEFF-AF51-DB10-8580-FF1B5F8A67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07975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254 + 300 = 554</a:t>
            </a:r>
          </a:p>
        </p:txBody>
      </p:sp>
      <p:sp>
        <p:nvSpPr>
          <p:cNvPr id="26" name="Rectangle 5">
            <a:extLst>
              <a:ext uri="{FF2B5EF4-FFF2-40B4-BE49-F238E27FC236}">
                <a16:creationId xmlns:a16="http://schemas.microsoft.com/office/drawing/2014/main" id="{18ECEAE4-18F8-B060-BF74-FA057B121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36550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554 + 60 = 614</a:t>
            </a: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285AF97D-646E-5BE3-00B3-F19B85F41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3651250"/>
            <a:ext cx="1676400" cy="2857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anchor="ctr"/>
          <a:lstStyle/>
          <a:p>
            <a:pPr marL="2381" lvl="1" indent="-2381">
              <a:defRPr/>
            </a:pPr>
            <a:r>
              <a:rPr lang="de-DE" sz="1275" dirty="0">
                <a:latin typeface="Arial" charset="0"/>
                <a:ea typeface="ＭＳ Ｐゴシック" charset="0"/>
                <a:cs typeface="ＭＳ Ｐゴシック" charset="0"/>
              </a:rPr>
              <a:t>614 + 7 = 621</a:t>
            </a:r>
          </a:p>
        </p:txBody>
      </p:sp>
      <p:sp>
        <p:nvSpPr>
          <p:cNvPr id="28" name="Text Box 18">
            <a:extLst>
              <a:ext uri="{FF2B5EF4-FFF2-40B4-BE49-F238E27FC236}">
                <a16:creationId xmlns:a16="http://schemas.microsoft.com/office/drawing/2014/main" id="{F8C2D746-A81E-238E-98B3-D435E5C3F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1346200"/>
            <a:ext cx="1676400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i="1" dirty="0">
                <a:latin typeface="Arial" charset="0"/>
                <a:ea typeface="ＭＳ Ｐゴシック" pitchFamily="-107" charset="-128"/>
              </a:rPr>
              <a:t>Eine </a:t>
            </a: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der beiden Zahlen wird (z.B. gemäß ihrer Dezimal-darstellung) zerlegt. </a:t>
            </a:r>
            <a:br>
              <a:rPr lang="de-DE" altLang="de-DE" sz="1200" dirty="0">
                <a:latin typeface="Arial" charset="0"/>
                <a:ea typeface="ＭＳ Ｐゴシック" pitchFamily="-107" charset="-128"/>
              </a:rPr>
            </a:b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Die Verrechnung  erfolgt nacheinander.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E34FE38-6BCA-E8D3-1747-38AA7E837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09584" grpId="0" animBg="1"/>
      <p:bldP spid="18" grpId="0" animBg="1"/>
      <p:bldP spid="19" grpId="0" animBg="1"/>
      <p:bldP spid="20" grpId="0" animBg="1"/>
      <p:bldP spid="109588" grpId="0" animBg="1"/>
      <p:bldP spid="22" grpId="0" animBg="1"/>
      <p:bldP spid="23" grpId="0" animBg="1"/>
      <p:bldP spid="109595" grpId="0" animBg="1"/>
      <p:bldP spid="30" grpId="0" animBg="1"/>
      <p:bldP spid="31" grpId="0" animBg="1"/>
      <p:bldP spid="33" grpId="0" animBg="1"/>
      <p:bldP spid="34" grpId="0" animBg="1"/>
      <p:bldP spid="42" grpId="0" animBg="1"/>
      <p:bldP spid="43" grpId="0" animBg="1"/>
      <p:bldP spid="44" grpId="0" animBg="1"/>
      <p:bldP spid="45" grpId="0" animBg="1"/>
      <p:bldP spid="11" grpId="0" animBg="1"/>
      <p:bldP spid="17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DEBCDF-5FCC-A8FE-4499-4D439B813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Strategien zur Addition und Subtraktion</a:t>
            </a:r>
          </a:p>
        </p:txBody>
      </p:sp>
      <p:sp>
        <p:nvSpPr>
          <p:cNvPr id="23556" name="Foliennummernplatzhalter 4">
            <a:extLst>
              <a:ext uri="{FF2B5EF4-FFF2-40B4-BE49-F238E27FC236}">
                <a16:creationId xmlns:a16="http://schemas.microsoft.com/office/drawing/2014/main" id="{14123F00-6EB5-5A31-31D3-9091AD364D7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0002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4574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9146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3718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Aft>
                <a:spcPct val="0"/>
              </a:spcAft>
            </a:pPr>
            <a:fld id="{0339820E-7DA4-E947-A02F-10C1ABAF82C2}" type="slidenum">
              <a:rPr lang="de-DE" altLang="de-DE" sz="900" b="0">
                <a:solidFill>
                  <a:srgbClr val="7F7F7F"/>
                </a:solidFill>
              </a:rPr>
              <a:pPr>
                <a:spcAft>
                  <a:spcPct val="0"/>
                </a:spcAft>
              </a:pPr>
              <a:t>27</a:t>
            </a:fld>
            <a:endParaRPr lang="de-DE" altLang="de-DE" sz="900" b="0">
              <a:solidFill>
                <a:srgbClr val="7F7F7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2BE44D7-9CF1-E49E-6D20-99894F45951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5F370FBC-5554-3637-0969-CEA099004CA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Halbschriftliche Strategien am Rechenstrich</a:t>
            </a:r>
          </a:p>
        </p:txBody>
      </p:sp>
      <p:sp>
        <p:nvSpPr>
          <p:cNvPr id="109578" name="Rectangle 5">
            <a:extLst>
              <a:ext uri="{FF2B5EF4-FFF2-40B4-BE49-F238E27FC236}">
                <a16:creationId xmlns:a16="http://schemas.microsoft.com/office/drawing/2014/main" id="{9D85AA2D-4109-CFB3-27C1-262F9D487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 dirty="0">
                <a:solidFill>
                  <a:srgbClr val="FFFFFF"/>
                </a:solidFill>
              </a:rPr>
              <a:t>Stellenweise</a:t>
            </a:r>
          </a:p>
        </p:txBody>
      </p:sp>
      <p:sp>
        <p:nvSpPr>
          <p:cNvPr id="109584" name="Rectangle 5">
            <a:extLst>
              <a:ext uri="{FF2B5EF4-FFF2-40B4-BE49-F238E27FC236}">
                <a16:creationId xmlns:a16="http://schemas.microsoft.com/office/drawing/2014/main" id="{93FC4E2A-27F9-2E67-9E82-F3DA202D6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 dirty="0">
                <a:solidFill>
                  <a:srgbClr val="FFFFFF"/>
                </a:solidFill>
              </a:rPr>
              <a:t>Hilfsaufgabe</a:t>
            </a:r>
          </a:p>
        </p:txBody>
      </p:sp>
      <p:sp>
        <p:nvSpPr>
          <p:cNvPr id="109588" name="Rectangle 5">
            <a:extLst>
              <a:ext uri="{FF2B5EF4-FFF2-40B4-BE49-F238E27FC236}">
                <a16:creationId xmlns:a16="http://schemas.microsoft.com/office/drawing/2014/main" id="{D132F766-C7E7-B2F8-D6BE-7EEBFE88D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>
                <a:solidFill>
                  <a:srgbClr val="FFFFFF"/>
                </a:solidFill>
              </a:rPr>
              <a:t>Vergleichs-</a:t>
            </a:r>
            <a:br>
              <a:rPr lang="de-DE" altLang="de-DE" sz="1500">
                <a:solidFill>
                  <a:srgbClr val="FFFFFF"/>
                </a:solidFill>
              </a:rPr>
            </a:br>
            <a:r>
              <a:rPr lang="de-DE" altLang="de-DE" sz="1500">
                <a:solidFill>
                  <a:srgbClr val="FFFFFF"/>
                </a:solidFill>
              </a:rPr>
              <a:t>aufgabe</a:t>
            </a:r>
          </a:p>
        </p:txBody>
      </p:sp>
      <p:sp>
        <p:nvSpPr>
          <p:cNvPr id="109595" name="Rectangle 5">
            <a:extLst>
              <a:ext uri="{FF2B5EF4-FFF2-40B4-BE49-F238E27FC236}">
                <a16:creationId xmlns:a16="http://schemas.microsoft.com/office/drawing/2014/main" id="{83399568-5B98-95BE-E0E6-B7816F1A7D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89535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>
                <a:solidFill>
                  <a:srgbClr val="FFFFFF"/>
                </a:solidFill>
              </a:rPr>
              <a:t>Ergänzen/</a:t>
            </a:r>
            <a:br>
              <a:rPr lang="de-DE" altLang="de-DE" sz="1500">
                <a:solidFill>
                  <a:srgbClr val="FFFFFF"/>
                </a:solidFill>
              </a:rPr>
            </a:br>
            <a:r>
              <a:rPr lang="de-DE" altLang="de-DE" sz="1500">
                <a:solidFill>
                  <a:srgbClr val="FFFFFF"/>
                </a:solidFill>
              </a:rPr>
              <a:t>Umkehraufgabe</a:t>
            </a:r>
          </a:p>
        </p:txBody>
      </p:sp>
      <p:sp>
        <p:nvSpPr>
          <p:cNvPr id="34" name="Rectangle 5">
            <a:extLst>
              <a:ext uri="{FF2B5EF4-FFF2-40B4-BE49-F238E27FC236}">
                <a16:creationId xmlns:a16="http://schemas.microsoft.com/office/drawing/2014/main" id="{D41A7A48-A3DB-B74F-AA0F-BE045D6A8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467948"/>
            <a:ext cx="34290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defRPr/>
            </a:pPr>
            <a:r>
              <a:rPr lang="de-DE" altLang="de-DE" sz="1350" dirty="0"/>
              <a:t>2,67 + 1,99 = </a:t>
            </a:r>
          </a:p>
        </p:txBody>
      </p:sp>
      <p:sp>
        <p:nvSpPr>
          <p:cNvPr id="42" name="Text Box 19">
            <a:extLst>
              <a:ext uri="{FF2B5EF4-FFF2-40B4-BE49-F238E27FC236}">
                <a16:creationId xmlns:a16="http://schemas.microsoft.com/office/drawing/2014/main" id="{EBBA27EE-649C-C549-8C8D-A7AF17FE73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346200"/>
            <a:ext cx="1676400" cy="1384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i="1" dirty="0">
                <a:latin typeface="Arial" charset="0"/>
                <a:ea typeface="ＭＳ Ｐゴシック" pitchFamily="-107" charset="-128"/>
              </a:rPr>
              <a:t>Beide </a:t>
            </a: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Zahlen werden </a:t>
            </a:r>
            <a:r>
              <a:rPr lang="de-DE" altLang="de-DE" sz="1200" i="1" dirty="0">
                <a:latin typeface="Arial" charset="0"/>
                <a:ea typeface="ＭＳ Ｐゴシック" pitchFamily="-107" charset="-128"/>
              </a:rPr>
              <a:t>gemäß ihrer Dezimal-darstellung </a:t>
            </a: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zerlegt. </a:t>
            </a:r>
            <a:br>
              <a:rPr lang="de-DE" altLang="de-DE" sz="1200" dirty="0">
                <a:latin typeface="Arial" charset="0"/>
                <a:ea typeface="ＭＳ Ｐゴシック" pitchFamily="-107" charset="-128"/>
              </a:rPr>
            </a:b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Die Stellenwerte werden getrennt verrechnet und dann zusammengefasst.</a:t>
            </a:r>
          </a:p>
        </p:txBody>
      </p:sp>
      <p:sp>
        <p:nvSpPr>
          <p:cNvPr id="43" name="Text Box 18">
            <a:extLst>
              <a:ext uri="{FF2B5EF4-FFF2-40B4-BE49-F238E27FC236}">
                <a16:creationId xmlns:a16="http://schemas.microsoft.com/office/drawing/2014/main" id="{1F872B77-ED9B-6246-9AA9-5374AD604E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1352550"/>
            <a:ext cx="1676400" cy="8302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Eine einfachere Aufgabe wird gesucht, die dasselbe Ergebnis hat.</a:t>
            </a:r>
          </a:p>
        </p:txBody>
      </p:sp>
      <p:sp>
        <p:nvSpPr>
          <p:cNvPr id="44" name="Text Box 19">
            <a:extLst>
              <a:ext uri="{FF2B5EF4-FFF2-40B4-BE49-F238E27FC236}">
                <a16:creationId xmlns:a16="http://schemas.microsoft.com/office/drawing/2014/main" id="{2FCDF434-E0C8-C145-9E72-E46A3DC83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1346200"/>
            <a:ext cx="1676400" cy="13843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Es wird eine einfachere Aufgabe gesucht, die ein anderes Ergebnis hat. </a:t>
            </a:r>
            <a:br>
              <a:rPr lang="de-DE" altLang="de-DE" sz="1200" dirty="0">
                <a:latin typeface="Arial" charset="0"/>
                <a:ea typeface="ＭＳ Ｐゴシック" pitchFamily="-107" charset="-128"/>
              </a:rPr>
            </a:b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Die Abweichung wird nachträglich korrigiert.</a:t>
            </a:r>
          </a:p>
        </p:txBody>
      </p:sp>
      <p:sp>
        <p:nvSpPr>
          <p:cNvPr id="45" name="Text Box 18">
            <a:extLst>
              <a:ext uri="{FF2B5EF4-FFF2-40B4-BE49-F238E27FC236}">
                <a16:creationId xmlns:a16="http://schemas.microsoft.com/office/drawing/2014/main" id="{1F319442-4D39-2548-80FB-14F0A3BFF8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1346200"/>
            <a:ext cx="1676400" cy="1016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Anstatt die Aufgabe zu lösen, wird die fehlende Zahl in der Umkehraufgabe bestimmt.</a:t>
            </a: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598BBADD-E22C-4007-542C-D9D1C78DF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467948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defRPr/>
            </a:pPr>
            <a:r>
              <a:rPr lang="de-DE" altLang="de-DE" sz="1350" dirty="0"/>
              <a:t>8,13 - 7,9 = </a:t>
            </a:r>
          </a:p>
        </p:txBody>
      </p:sp>
      <p:sp>
        <p:nvSpPr>
          <p:cNvPr id="17" name="Rectangle 5">
            <a:extLst>
              <a:ext uri="{FF2B5EF4-FFF2-40B4-BE49-F238E27FC236}">
                <a16:creationId xmlns:a16="http://schemas.microsoft.com/office/drawing/2014/main" id="{2A752A71-04B4-F3E7-A03A-70D7D68F4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467948"/>
            <a:ext cx="1676400" cy="2857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anchor="ctr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defRPr/>
            </a:pPr>
            <a:r>
              <a:rPr lang="de-DE" altLang="de-DE" sz="1350" dirty="0"/>
              <a:t>1,54 + 2,6 = </a:t>
            </a:r>
          </a:p>
        </p:txBody>
      </p:sp>
      <p:sp>
        <p:nvSpPr>
          <p:cNvPr id="21" name="Rectangle 5">
            <a:extLst>
              <a:ext uri="{FF2B5EF4-FFF2-40B4-BE49-F238E27FC236}">
                <a16:creationId xmlns:a16="http://schemas.microsoft.com/office/drawing/2014/main" id="{A8A38DDF-D3B5-A61A-B166-859D8764A8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889000"/>
            <a:ext cx="1676400" cy="457200"/>
          </a:xfrm>
          <a:prstGeom prst="rect">
            <a:avLst/>
          </a:prstGeom>
          <a:solidFill>
            <a:schemeClr val="accent2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>
            <a:lvl1pPr marL="342900" indent="-342900">
              <a:spcAft>
                <a:spcPts val="225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175" indent="-3175">
              <a:spcAft>
                <a:spcPts val="450"/>
              </a:spcAft>
              <a:defRPr sz="21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Aft>
                <a:spcPts val="15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Aft>
                <a:spcPts val="75"/>
              </a:spcAft>
              <a:buFont typeface="Symbol" pitchFamily="2" charset="2"/>
              <a:buChar char="-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 sz="15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lvl="1" algn="ctr" eaLnBrk="1" hangingPunct="1">
              <a:spcAft>
                <a:spcPct val="0"/>
              </a:spcAft>
            </a:pPr>
            <a:r>
              <a:rPr lang="de-DE" altLang="de-DE" sz="1500" dirty="0">
                <a:solidFill>
                  <a:srgbClr val="FFFFFF"/>
                </a:solidFill>
              </a:rPr>
              <a:t>Schrittweise</a:t>
            </a:r>
          </a:p>
        </p:txBody>
      </p:sp>
      <p:sp>
        <p:nvSpPr>
          <p:cNvPr id="28" name="Text Box 18">
            <a:extLst>
              <a:ext uri="{FF2B5EF4-FFF2-40B4-BE49-F238E27FC236}">
                <a16:creationId xmlns:a16="http://schemas.microsoft.com/office/drawing/2014/main" id="{F8C2D746-A81E-238E-98B3-D435E5C3FD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1346200"/>
            <a:ext cx="1676400" cy="120015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>
            <a:lvl1pPr algn="l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de-DE" altLang="de-DE" sz="1200" i="1" dirty="0">
                <a:latin typeface="Arial" charset="0"/>
                <a:ea typeface="ＭＳ Ｐゴシック" pitchFamily="-107" charset="-128"/>
              </a:rPr>
              <a:t>Eine </a:t>
            </a: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der beiden Zahlen wird (z.B. gemäß ihrer Dezimal-darstellung) zerlegt. </a:t>
            </a:r>
            <a:br>
              <a:rPr lang="de-DE" altLang="de-DE" sz="1200" dirty="0">
                <a:latin typeface="Arial" charset="0"/>
                <a:ea typeface="ＭＳ Ｐゴシック" pitchFamily="-107" charset="-128"/>
              </a:rPr>
            </a:br>
            <a:r>
              <a:rPr lang="de-DE" altLang="de-DE" sz="1200" dirty="0">
                <a:latin typeface="Arial" charset="0"/>
                <a:ea typeface="ＭＳ Ｐゴシック" pitchFamily="-107" charset="-128"/>
              </a:rPr>
              <a:t>Die Verrechnung  erfolgt nacheinander.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E34FE38-6BCA-E8D3-1747-38AA7E837C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E2FE136C-DF29-9E24-BAB1-ACB17A626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3590998"/>
            <a:ext cx="1676400" cy="76510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C8A9391-ACCC-9409-CD45-1F41AE03CB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5000" y="3538723"/>
            <a:ext cx="1676400" cy="81737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3FD0C6C-5F98-4288-3DF1-E46449C3E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0" y="3538724"/>
            <a:ext cx="1676400" cy="81737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B38D6DEB-A308-93AD-467E-125F9FED9A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2800" y="3436054"/>
            <a:ext cx="1676400" cy="920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1ABC76-2AA7-4506-9BB0-246671D29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Strategien zur Addition und Subtraktion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D8FEF28-76F9-5C48-D96B-DF33A5018A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28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B879047-C4D5-2294-D9A4-4D7788D0A57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u="sng" dirty="0">
                <a:solidFill>
                  <a:schemeClr val="accent2"/>
                </a:solidFill>
              </a:rPr>
              <a:t>Verfügbarkeit</a:t>
            </a:r>
            <a:r>
              <a:rPr lang="de-DE" i="1" dirty="0">
                <a:solidFill>
                  <a:schemeClr val="accent2"/>
                </a:solidFill>
              </a:rPr>
              <a:t> tragfähiger Rechenstrategien?</a:t>
            </a:r>
          </a:p>
          <a:p>
            <a:pPr marL="176212" lvl="3" indent="0">
              <a:buNone/>
            </a:pPr>
            <a:r>
              <a:rPr lang="de-DE" dirty="0"/>
              <a:t>Sind überhaupt tragfähige, anschlussfähige Rechenstrategien verfügbar?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Strategische </a:t>
            </a:r>
            <a:r>
              <a:rPr lang="de-DE" i="1" u="sng" dirty="0">
                <a:solidFill>
                  <a:schemeClr val="accent2"/>
                </a:solidFill>
              </a:rPr>
              <a:t>Flexibilität</a:t>
            </a:r>
          </a:p>
          <a:p>
            <a:pPr marL="176212" lvl="3" indent="0">
              <a:buNone/>
            </a:pPr>
            <a:r>
              <a:rPr lang="de-DE" dirty="0"/>
              <a:t>Sind verschiedene Strategien verfügbar?</a:t>
            </a:r>
          </a:p>
          <a:p>
            <a:pPr lvl="3"/>
            <a:endParaRPr lang="de-DE" dirty="0"/>
          </a:p>
          <a:p>
            <a:pPr lvl="2"/>
            <a:r>
              <a:rPr lang="de-DE" i="1" u="sng" dirty="0">
                <a:solidFill>
                  <a:schemeClr val="accent2"/>
                </a:solidFill>
              </a:rPr>
              <a:t>Adaptivität</a:t>
            </a:r>
            <a:r>
              <a:rPr lang="de-DE" i="1" dirty="0">
                <a:solidFill>
                  <a:schemeClr val="accent2"/>
                </a:solidFill>
              </a:rPr>
              <a:t> der Strategiewahl</a:t>
            </a:r>
          </a:p>
          <a:p>
            <a:pPr marL="176212" lvl="3" indent="0">
              <a:buNone/>
            </a:pPr>
            <a:r>
              <a:rPr lang="de-DE" dirty="0"/>
              <a:t>Werden je nach Aufgabe „geschickte“ Strategien gewählt?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1"/>
                </a:solidFill>
              </a:rPr>
              <a:t>Problematik in der Beobachtung</a:t>
            </a:r>
          </a:p>
          <a:p>
            <a:pPr lvl="3"/>
            <a:r>
              <a:rPr lang="de-DE" dirty="0"/>
              <a:t>Je nach Kontext Orientierung der Strategiewahl an verschiedenen Kriterien:</a:t>
            </a:r>
          </a:p>
          <a:p>
            <a:pPr lvl="3"/>
            <a:r>
              <a:rPr lang="de-DE" dirty="0"/>
              <a:t>Gewünscht: Aufgabe und eigenes Wissen</a:t>
            </a:r>
          </a:p>
          <a:p>
            <a:pPr lvl="3"/>
            <a:r>
              <a:rPr lang="de-DE" dirty="0"/>
              <a:t>Häufig aber: Sicherheit, vermutete Erwartungen des Gegenübers, Gewohnheit…</a:t>
            </a:r>
          </a:p>
          <a:p>
            <a:pPr marL="176212" lvl="3" indent="0">
              <a:buNone/>
            </a:pPr>
            <a:r>
              <a:rPr lang="de-DE" i="1" dirty="0"/>
              <a:t>⟶ Ggf. gezielte Nachfragen nötig!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1C34F5B-E4E7-E115-6F3F-107AC79F88E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423C55F-578B-E1B4-9348-D3DE110BCB3F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Beobachtungsfokus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E1771AE1-717D-FFEB-CBD4-6D8C693B33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6717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176FA-F934-76F9-04E8-A2C6EE89D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7CCA0C-73D4-1AD8-D155-CAEF41D13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 der Fortbildung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02D130E-4F52-1C87-8225-C134D303EC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2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78537034-67F0-57A9-7934-E7D4D8356E7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AB68A790-AD38-FA17-7CF8-155B59773758}"/>
              </a:ext>
            </a:extLst>
          </p:cNvPr>
          <p:cNvSpPr/>
          <p:nvPr/>
        </p:nvSpPr>
        <p:spPr>
          <a:xfrm>
            <a:off x="82062" y="895350"/>
            <a:ext cx="5322126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1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7489554-1D4F-7EEB-0972-8A47D9284CEC}"/>
              </a:ext>
            </a:extLst>
          </p:cNvPr>
          <p:cNvSpPr/>
          <p:nvPr/>
        </p:nvSpPr>
        <p:spPr>
          <a:xfrm>
            <a:off x="238547" y="1416350"/>
            <a:ext cx="449282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1. Einführung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19331957-C478-51A0-283D-51F02CD0C466}"/>
              </a:ext>
            </a:extLst>
          </p:cNvPr>
          <p:cNvGrpSpPr/>
          <p:nvPr/>
        </p:nvGrpSpPr>
        <p:grpSpPr>
          <a:xfrm>
            <a:off x="1608442" y="1416350"/>
            <a:ext cx="2361171" cy="1214566"/>
            <a:chOff x="1523999" y="1428750"/>
            <a:chExt cx="2361171" cy="1214566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BACF64A2-2561-C131-F072-4013C1F7C513}"/>
                </a:ext>
              </a:extLst>
            </p:cNvPr>
            <p:cNvSpPr/>
            <p:nvPr/>
          </p:nvSpPr>
          <p:spPr>
            <a:xfrm>
              <a:off x="1523999" y="1428750"/>
              <a:ext cx="2361171" cy="457200"/>
            </a:xfrm>
            <a:prstGeom prst="rect">
              <a:avLst/>
            </a:prstGeom>
            <a:solidFill>
              <a:srgbClr val="B4E0E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3. Einführung Praktiken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C89416EC-88F2-F0D7-2724-52D3B18CD255}"/>
                </a:ext>
              </a:extLst>
            </p:cNvPr>
            <p:cNvSpPr/>
            <p:nvPr/>
          </p:nvSpPr>
          <p:spPr>
            <a:xfrm>
              <a:off x="1524000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329C7FD3-855B-9083-2B97-D79C4C382E59}"/>
                </a:ext>
              </a:extLst>
            </p:cNvPr>
            <p:cNvSpPr/>
            <p:nvPr/>
          </p:nvSpPr>
          <p:spPr>
            <a:xfrm>
              <a:off x="2107857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A54C3774-9F4E-C2E3-5924-30A61DF65A59}"/>
                </a:ext>
              </a:extLst>
            </p:cNvPr>
            <p:cNvSpPr/>
            <p:nvPr/>
          </p:nvSpPr>
          <p:spPr>
            <a:xfrm>
              <a:off x="2691714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0E6756C9-D7D4-500B-7D3F-AB0461F639AC}"/>
                </a:ext>
              </a:extLst>
            </p:cNvPr>
            <p:cNvSpPr/>
            <p:nvPr/>
          </p:nvSpPr>
          <p:spPr>
            <a:xfrm>
              <a:off x="3275571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C6BA2A5C-DCF7-78AE-050B-9A828E2B8BB2}"/>
              </a:ext>
            </a:extLst>
          </p:cNvPr>
          <p:cNvGrpSpPr/>
          <p:nvPr/>
        </p:nvGrpSpPr>
        <p:grpSpPr>
          <a:xfrm>
            <a:off x="1608442" y="1871962"/>
            <a:ext cx="2361172" cy="1216154"/>
            <a:chOff x="1523999" y="1884362"/>
            <a:chExt cx="2361172" cy="1216154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CD3F05F7-5B5E-0447-E3FE-8B422637AAFB}"/>
                </a:ext>
              </a:extLst>
            </p:cNvPr>
            <p:cNvSpPr/>
            <p:nvPr/>
          </p:nvSpPr>
          <p:spPr>
            <a:xfrm>
              <a:off x="1523999" y="2643316"/>
              <a:ext cx="2361171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Simulation 1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522CA5F8-960D-1839-E251-82971ED40CC8}"/>
                </a:ext>
              </a:extLst>
            </p:cNvPr>
            <p:cNvSpPr/>
            <p:nvPr/>
          </p:nvSpPr>
          <p:spPr>
            <a:xfrm>
              <a:off x="1828800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C0161620-F1E0-4CF3-66F0-4826F112FC4B}"/>
                </a:ext>
              </a:extLst>
            </p:cNvPr>
            <p:cNvSpPr/>
            <p:nvPr/>
          </p:nvSpPr>
          <p:spPr>
            <a:xfrm>
              <a:off x="2412657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F7A4A76B-8FCA-5AFA-988F-90FB40B70D44}"/>
                </a:ext>
              </a:extLst>
            </p:cNvPr>
            <p:cNvSpPr/>
            <p:nvPr/>
          </p:nvSpPr>
          <p:spPr>
            <a:xfrm>
              <a:off x="2996514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F79D9ADB-CF67-8E48-6465-CF9B53B26324}"/>
                </a:ext>
              </a:extLst>
            </p:cNvPr>
            <p:cNvSpPr/>
            <p:nvPr/>
          </p:nvSpPr>
          <p:spPr>
            <a:xfrm>
              <a:off x="3580371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AD7160BB-9DFD-AA98-0229-F2C39753297F}"/>
              </a:ext>
            </a:extLst>
          </p:cNvPr>
          <p:cNvSpPr/>
          <p:nvPr/>
        </p:nvSpPr>
        <p:spPr>
          <a:xfrm>
            <a:off x="784589" y="1416350"/>
            <a:ext cx="719461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2. Inhaltlicher Hintergrund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E06D4395-8321-B4DB-D998-721325D47CF5}"/>
              </a:ext>
            </a:extLst>
          </p:cNvPr>
          <p:cNvSpPr/>
          <p:nvPr/>
        </p:nvSpPr>
        <p:spPr>
          <a:xfrm>
            <a:off x="3957417" y="1416350"/>
            <a:ext cx="449282" cy="167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4. Reflexion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869CEE4-6FF3-F7A6-25A3-0064D5ED093D}"/>
              </a:ext>
            </a:extLst>
          </p:cNvPr>
          <p:cNvGrpSpPr/>
          <p:nvPr/>
        </p:nvGrpSpPr>
        <p:grpSpPr>
          <a:xfrm>
            <a:off x="4505624" y="1416350"/>
            <a:ext cx="898564" cy="1676400"/>
            <a:chOff x="5004166" y="1428750"/>
            <a:chExt cx="898564" cy="1676400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BCE999DA-A1B5-34D3-4B7C-EA12004E1ECE}"/>
                </a:ext>
              </a:extLst>
            </p:cNvPr>
            <p:cNvSpPr/>
            <p:nvPr/>
          </p:nvSpPr>
          <p:spPr>
            <a:xfrm>
              <a:off x="5453448" y="1428750"/>
              <a:ext cx="449282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Reflexion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5F6B0CC3-6FBA-BD54-9D5D-DA75E0221E38}"/>
                </a:ext>
              </a:extLst>
            </p:cNvPr>
            <p:cNvSpPr/>
            <p:nvPr/>
          </p:nvSpPr>
          <p:spPr>
            <a:xfrm>
              <a:off x="5004166" y="1428750"/>
              <a:ext cx="44928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5. Simulation 2</a:t>
              </a:r>
            </a:p>
          </p:txBody>
        </p:sp>
      </p:grpSp>
      <p:sp>
        <p:nvSpPr>
          <p:cNvPr id="27" name="Fußzeilenplatzhalter 26">
            <a:extLst>
              <a:ext uri="{FF2B5EF4-FFF2-40B4-BE49-F238E27FC236}">
                <a16:creationId xmlns:a16="http://schemas.microsoft.com/office/drawing/2014/main" id="{4A7D16CA-F840-C34E-F343-3BC0061E03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865915B-C70B-7275-C5FB-17BA9EE88931}"/>
              </a:ext>
            </a:extLst>
          </p:cNvPr>
          <p:cNvSpPr/>
          <p:nvPr/>
        </p:nvSpPr>
        <p:spPr>
          <a:xfrm>
            <a:off x="7594522" y="1444869"/>
            <a:ext cx="449282" cy="213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7. Reflexion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EB7DAEEF-F76F-0D02-4200-495B68C94F73}"/>
              </a:ext>
            </a:extLst>
          </p:cNvPr>
          <p:cNvSpPr/>
          <p:nvPr/>
        </p:nvSpPr>
        <p:spPr>
          <a:xfrm>
            <a:off x="8272404" y="1444869"/>
            <a:ext cx="449282" cy="21336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8. Abschluss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F1E314A0-4770-B192-3A91-2B88B18B3E06}"/>
              </a:ext>
            </a:extLst>
          </p:cNvPr>
          <p:cNvSpPr/>
          <p:nvPr/>
        </p:nvSpPr>
        <p:spPr>
          <a:xfrm>
            <a:off x="7360665" y="895350"/>
            <a:ext cx="160266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2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DA77C027-83A9-3AF7-AFBE-3094A38D3130}"/>
              </a:ext>
            </a:extLst>
          </p:cNvPr>
          <p:cNvCxnSpPr>
            <a:cxnSpLocks/>
          </p:cNvCxnSpPr>
          <p:nvPr/>
        </p:nvCxnSpPr>
        <p:spPr>
          <a:xfrm>
            <a:off x="47924" y="3790950"/>
            <a:ext cx="9019876" cy="0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hteck 40">
            <a:extLst>
              <a:ext uri="{FF2B5EF4-FFF2-40B4-BE49-F238E27FC236}">
                <a16:creationId xmlns:a16="http://schemas.microsoft.com/office/drawing/2014/main" id="{86F1923A-54C1-0DFC-9A6F-6EC66EB3B503}"/>
              </a:ext>
            </a:extLst>
          </p:cNvPr>
          <p:cNvSpPr/>
          <p:nvPr/>
        </p:nvSpPr>
        <p:spPr>
          <a:xfrm>
            <a:off x="5404188" y="3105149"/>
            <a:ext cx="1961734" cy="54342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6. Weitere Erfahrungen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AA3BCD73-884C-FB43-BB0E-DA8212B24546}"/>
              </a:ext>
            </a:extLst>
          </p:cNvPr>
          <p:cNvSpPr/>
          <p:nvPr/>
        </p:nvSpPr>
        <p:spPr>
          <a:xfrm>
            <a:off x="6160619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4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9B1734F-635B-91A9-E9A7-5462BC3ED185}"/>
              </a:ext>
            </a:extLst>
          </p:cNvPr>
          <p:cNvSpPr/>
          <p:nvPr/>
        </p:nvSpPr>
        <p:spPr>
          <a:xfrm>
            <a:off x="5602052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3</a:t>
            </a:r>
          </a:p>
        </p:txBody>
      </p:sp>
      <p:sp>
        <p:nvSpPr>
          <p:cNvPr id="44" name="Rechteck 31">
            <a:extLst>
              <a:ext uri="{FF2B5EF4-FFF2-40B4-BE49-F238E27FC236}">
                <a16:creationId xmlns:a16="http://schemas.microsoft.com/office/drawing/2014/main" id="{AC3BFED3-0C21-B581-DA04-5DC6E7685748}"/>
              </a:ext>
            </a:extLst>
          </p:cNvPr>
          <p:cNvSpPr/>
          <p:nvPr/>
        </p:nvSpPr>
        <p:spPr>
          <a:xfrm>
            <a:off x="6713518" y="1444870"/>
            <a:ext cx="449282" cy="16602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Eigene Praxis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1C00F49D-5D69-D1FE-5999-3F1789C53956}"/>
              </a:ext>
            </a:extLst>
          </p:cNvPr>
          <p:cNvSpPr/>
          <p:nvPr/>
        </p:nvSpPr>
        <p:spPr>
          <a:xfrm>
            <a:off x="5404126" y="895350"/>
            <a:ext cx="195654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dazwischen</a:t>
            </a:r>
          </a:p>
        </p:txBody>
      </p:sp>
    </p:spTree>
    <p:extLst>
      <p:ext uri="{BB962C8B-B14F-4D97-AF65-F5344CB8AC3E}">
        <p14:creationId xmlns:p14="http://schemas.microsoft.com/office/powerpoint/2010/main" val="13769559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4DC3D-8A7B-F3A4-E676-40DBB38D2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2DFB056-5D7A-1AB2-14CD-FBFFC87E6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Strategien zur Addition und Subtraktion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2D8085-E162-6B2C-DE4F-7FC6582370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29</a:t>
            </a:fld>
            <a:endParaRPr lang="de-DE" altLang="de-DE" dirty="0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01788A2-766E-0A3C-F17A-DEEDAFE0819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Typische Schwierigkeiten</a:t>
            </a:r>
          </a:p>
          <a:p>
            <a:pPr lvl="2"/>
            <a:r>
              <a:rPr lang="de-DE" dirty="0"/>
              <a:t>Wenig anschlussfähige Herangehensweisen (z.B. Größen, schriftlich)…</a:t>
            </a:r>
          </a:p>
          <a:p>
            <a:pPr lvl="2"/>
            <a:r>
              <a:rPr lang="de-DE" dirty="0"/>
              <a:t>Eingeschränkte, z.T. problematische Strategien</a:t>
            </a:r>
          </a:p>
          <a:p>
            <a:pPr marL="176212" lvl="3" indent="0">
              <a:buNone/>
            </a:pPr>
            <a:r>
              <a:rPr lang="de-DE" dirty="0"/>
              <a:t>z.B. rein stellenweises Rechnen mit typischen Fehlern, Komma-Trennt-Strategien</a:t>
            </a:r>
          </a:p>
          <a:p>
            <a:pPr marL="347662" lvl="4"/>
            <a:endParaRPr lang="de-DE" dirty="0"/>
          </a:p>
          <a:p>
            <a:pPr marL="0" lvl="2" indent="0">
              <a:buNone/>
            </a:pPr>
            <a:r>
              <a:rPr lang="de-DE" dirty="0"/>
              <a:t>…oft basierend auf mangelndem Wissen zu Stellenwertdarstellung und Operationen.</a:t>
            </a:r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Indikatoren für Verständnis</a:t>
            </a:r>
          </a:p>
          <a:p>
            <a:pPr lvl="2"/>
            <a:r>
              <a:rPr lang="de-DE" dirty="0"/>
              <a:t>Arbeiten mit den Dezimalbrüchen und ihren Stellenwerten, nicht nur mit den Ziffern.</a:t>
            </a:r>
          </a:p>
          <a:p>
            <a:pPr lvl="2"/>
            <a:r>
              <a:rPr lang="de-DE" dirty="0"/>
              <a:t>Begründung der eigenen Vorgehensweise.</a:t>
            </a:r>
          </a:p>
          <a:p>
            <a:pPr lvl="2"/>
            <a:r>
              <a:rPr lang="de-DE" dirty="0"/>
              <a:t>Nutzung tragfähiger Strategien (z.B. Schrittweise, nicht nur Stellenweise).</a:t>
            </a:r>
          </a:p>
          <a:p>
            <a:pPr lvl="2"/>
            <a:r>
              <a:rPr lang="de-DE" dirty="0"/>
              <a:t>Verfügbarkeit alternativer Herangehensweisen und Strategien, ggf. Adaptivität.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4359607-0BC0-5347-C772-4FC539C0E1F9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1922B6-E774-3D59-34E3-2E5B92C271C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D5AA4726-A9D9-EB16-0E78-E77DD9B54A9B}"/>
              </a:ext>
            </a:extLst>
          </p:cNvPr>
          <p:cNvSpPr txBox="1">
            <a:spLocks/>
          </p:cNvSpPr>
          <p:nvPr/>
        </p:nvSpPr>
        <p:spPr>
          <a:xfrm>
            <a:off x="76199" y="794399"/>
            <a:ext cx="8616539" cy="3682351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endParaRPr lang="de-DE" altLang="de-DE" kern="0" dirty="0"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C09E068-8A6C-082B-0721-99E9B314F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0511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1EC40-604A-9D38-DD44-E7B1AA19B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64B3AA-EE5B-341E-E14E-1B09E3C8C3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30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EBD7D03-22A7-26FF-1BA0-CBC3B295CED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3838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2.1 Zahldarstellung in Stellenwertsystemen</a:t>
            </a:r>
          </a:p>
          <a:p>
            <a:pPr marL="223838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2.2 Größenvergleich von Dezimalbrüchen</a:t>
            </a:r>
          </a:p>
          <a:p>
            <a:pPr marL="223838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2.3 Strategien zur Addition und Subtraktion von Dezimalbrüchen</a:t>
            </a:r>
          </a:p>
          <a:p>
            <a:pPr marL="223838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2.4 Grundvorstellungen zur Addition und Subtraktion 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C5B70E6A-9223-6570-A34B-26077452A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Inhaltsbezogener Hintergrund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649E373-8285-9F9C-212C-DADCC6C094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33364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FFF9F421-30E9-A5BF-F43A-2B9B9846F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Addition und Subtraktion: Grundvorstellungen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86D18CE-A1E5-9289-902C-C16238F53DE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31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26AB704-C186-269E-A957-8AC3DBA2ACC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Perspektive</a:t>
            </a:r>
          </a:p>
          <a:p>
            <a:pPr marL="176212" lvl="3" indent="0">
              <a:buNone/>
            </a:pPr>
            <a:r>
              <a:rPr lang="de-DE" dirty="0"/>
              <a:t>Mathematik dient zur Erklärung von Phänomenen.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Grundvorstellungen</a:t>
            </a:r>
          </a:p>
          <a:p>
            <a:pPr lvl="3"/>
            <a:r>
              <a:rPr lang="de-DE" dirty="0"/>
              <a:t>Konzeptspezifische Wissensbausteine.</a:t>
            </a:r>
          </a:p>
          <a:p>
            <a:pPr lvl="3"/>
            <a:r>
              <a:rPr lang="de-DE" dirty="0"/>
              <a:t>Beschreiben prototypische Arten und Weisen, wie mathematische Begriffe </a:t>
            </a:r>
            <a:br>
              <a:rPr lang="de-DE" dirty="0"/>
            </a:br>
            <a:r>
              <a:rPr lang="de-DE" dirty="0"/>
              <a:t>Phänomene in der Welt um uns herum beschreiben können.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Funktionen</a:t>
            </a:r>
          </a:p>
          <a:p>
            <a:pPr lvl="3"/>
            <a:r>
              <a:rPr lang="de-DE" dirty="0"/>
              <a:t>Zentrales Wissen für das Modellieren gegebener realer Situationen mit mathematischen Konzepten.</a:t>
            </a:r>
          </a:p>
          <a:p>
            <a:pPr lvl="3"/>
            <a:r>
              <a:rPr lang="de-DE" dirty="0"/>
              <a:t>„Sinnstiftung“ mathematischer Konzepte durch prototypische (Be-)Deutungen.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Sichtweisen</a:t>
            </a:r>
          </a:p>
          <a:p>
            <a:pPr lvl="3"/>
            <a:r>
              <a:rPr lang="de-DE" dirty="0"/>
              <a:t>Normativ als Zielsetzung von Unterricht.</a:t>
            </a:r>
          </a:p>
          <a:p>
            <a:pPr lvl="3"/>
            <a:r>
              <a:rPr lang="de-DE" dirty="0"/>
              <a:t>Psychologisch als mehr oder weniger verfügbares Wissen von Lernenden.</a:t>
            </a:r>
          </a:p>
          <a:p>
            <a:pPr lvl="3"/>
            <a:r>
              <a:rPr lang="de-DE" dirty="0"/>
              <a:t>Deskriptiv als die Art der Beschreibung, die in einer gegebenen Situation genutzt wird.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6A8A55A-12DE-1FCA-EFCE-A920695AC9F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1C28F5EF-3CA2-3BA5-7AC3-B03EEFFF4F5A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Begriffsklärung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C65C006-E8FF-C10E-025A-AAC7B0A5FD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2651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5FABF-6D76-C2EC-F7F7-CD4DDCF60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11CC1-63B4-7C1B-3856-3CB2022CA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Addition und Subtraktion: Grundvorstellungen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4C8E8B-7DB5-C79E-FF2C-389F77432C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32</a:t>
            </a:fld>
            <a:endParaRPr lang="de-DE" alt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FC002F0F-E593-CBE7-AB26-DD4F17D440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3982331"/>
            <a:ext cx="8991600" cy="891618"/>
          </a:xfrm>
        </p:spPr>
        <p:txBody>
          <a:bodyPr/>
          <a:lstStyle/>
          <a:p>
            <a:pPr marL="360363" lvl="2" indent="-360363">
              <a:buNone/>
            </a:pPr>
            <a:r>
              <a:rPr lang="de-DE" dirty="0"/>
              <a:t>⟶	Verständnis von </a:t>
            </a:r>
            <a:r>
              <a:rPr lang="de-DE" u="sng" dirty="0"/>
              <a:t>Zahlen als Unterschiede</a:t>
            </a:r>
            <a:r>
              <a:rPr lang="de-DE" dirty="0"/>
              <a:t> als wesentliche Hürde z.T. noch am Übergang von der Grundschule zur Sekundarstufe.</a:t>
            </a:r>
            <a:endParaRPr lang="de-DE" u="sng" dirty="0"/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34C6808F-D5B6-D372-55C8-6F61D5EA753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5B2231-8414-969E-984A-0FD75E4BF41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Zentrale Problembereiche</a:t>
            </a:r>
          </a:p>
        </p:txBody>
      </p:sp>
      <p:graphicFrame>
        <p:nvGraphicFramePr>
          <p:cNvPr id="7" name="Tabelle 1">
            <a:extLst>
              <a:ext uri="{FF2B5EF4-FFF2-40B4-BE49-F238E27FC236}">
                <a16:creationId xmlns:a16="http://schemas.microsoft.com/office/drawing/2014/main" id="{46EE6EDA-02B8-E3B6-CCA8-8A6969E1AF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78535"/>
              </p:ext>
            </p:extLst>
          </p:nvPr>
        </p:nvGraphicFramePr>
        <p:xfrm>
          <a:off x="266700" y="895350"/>
          <a:ext cx="8648700" cy="271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3578">
                  <a:extLst>
                    <a:ext uri="{9D8B030D-6E8A-4147-A177-3AD203B41FA5}">
                      <a16:colId xmlns:a16="http://schemas.microsoft.com/office/drawing/2014/main" val="2053385065"/>
                    </a:ext>
                  </a:extLst>
                </a:gridCol>
                <a:gridCol w="4922964">
                  <a:extLst>
                    <a:ext uri="{9D8B030D-6E8A-4147-A177-3AD203B41FA5}">
                      <a16:colId xmlns:a16="http://schemas.microsoft.com/office/drawing/2014/main" val="538185564"/>
                    </a:ext>
                  </a:extLst>
                </a:gridCol>
                <a:gridCol w="1642158">
                  <a:extLst>
                    <a:ext uri="{9D8B030D-6E8A-4147-A177-3AD203B41FA5}">
                      <a16:colId xmlns:a16="http://schemas.microsoft.com/office/drawing/2014/main" val="1838161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300" dirty="0"/>
                        <a:t>Grundvorstellung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Beispiel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Rechnung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67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Verändern </a:t>
                      </a:r>
                      <a:b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</a:br>
                      <a:endParaRPr lang="de-DE" sz="1300" b="1" i="0" dirty="0">
                        <a:solidFill>
                          <a:schemeClr val="accent2"/>
                        </a:solidFill>
                        <a:latin typeface="+mn-lt"/>
                        <a:ea typeface="ＭＳ Ｐゴシック" panose="020B0600070205080204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Er kauft ein Spielzeugauto für 17 €.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er nun?“ </a:t>
                      </a:r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1541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Vereinigen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17 € gespart.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Zusammen mit seiner Schwester hat er 20 €.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seine Schwester gespart?“ </a:t>
                      </a:r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959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Ausgleichen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Sein Bruder muss noch 17 € sparen, damit er genauso viel hat wie Paul.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Pauls Bruder gespart?“</a:t>
                      </a:r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0585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Vergleichen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Das sind 17 € mehr als sein Bruder.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Pauls Bruder gespart?“</a:t>
                      </a:r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=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2919674"/>
                  </a:ext>
                </a:extLst>
              </a:tr>
            </a:tbl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FFC1E0-0F78-37A8-FE43-C1A4D2CB5C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  <p:graphicFrame>
        <p:nvGraphicFramePr>
          <p:cNvPr id="14" name="Tabelle 1">
            <a:extLst>
              <a:ext uri="{FF2B5EF4-FFF2-40B4-BE49-F238E27FC236}">
                <a16:creationId xmlns:a16="http://schemas.microsoft.com/office/drawing/2014/main" id="{3308ABAE-8AE6-2380-AFB0-9CECFF9065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969757"/>
              </p:ext>
            </p:extLst>
          </p:nvPr>
        </p:nvGraphicFramePr>
        <p:xfrm>
          <a:off x="266700" y="895350"/>
          <a:ext cx="8648700" cy="271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3578">
                  <a:extLst>
                    <a:ext uri="{9D8B030D-6E8A-4147-A177-3AD203B41FA5}">
                      <a16:colId xmlns:a16="http://schemas.microsoft.com/office/drawing/2014/main" val="2053385065"/>
                    </a:ext>
                  </a:extLst>
                </a:gridCol>
                <a:gridCol w="4922964">
                  <a:extLst>
                    <a:ext uri="{9D8B030D-6E8A-4147-A177-3AD203B41FA5}">
                      <a16:colId xmlns:a16="http://schemas.microsoft.com/office/drawing/2014/main" val="538185564"/>
                    </a:ext>
                  </a:extLst>
                </a:gridCol>
                <a:gridCol w="1642158">
                  <a:extLst>
                    <a:ext uri="{9D8B030D-6E8A-4147-A177-3AD203B41FA5}">
                      <a16:colId xmlns:a16="http://schemas.microsoft.com/office/drawing/2014/main" val="1838161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300" dirty="0"/>
                        <a:t>Grundvorstellung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Beispiel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Rechnung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67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Verändern </a:t>
                      </a:r>
                      <a:b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</a:br>
                      <a:endParaRPr lang="de-DE" sz="1300" b="1" i="0" dirty="0">
                        <a:solidFill>
                          <a:schemeClr val="accent2"/>
                        </a:solidFill>
                        <a:latin typeface="+mn-lt"/>
                        <a:ea typeface="ＭＳ Ｐゴシック" panose="020B0600070205080204" pitchFamily="34" charset="-128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Er kauft ein Spielzeugauto für 17 €.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er nun?“ </a:t>
                      </a:r>
                      <a:endParaRPr lang="de-DE" sz="13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541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Vereinigen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17 € gespart.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Zusammen mit seiner Schwester hat er 20 €.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seine Schwester gespart?“ </a:t>
                      </a:r>
                      <a:endParaRPr lang="de-DE" sz="13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59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Ausgleichen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Sein Bruder muss noch 17 € sparen, damit er genauso viel hat wie Paul.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Pauls Bruder gespart?“</a:t>
                      </a:r>
                      <a:endParaRPr lang="de-DE" sz="13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585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Vergleichen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Das sind 17 € mehr als sein Bruder.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Pauls Bruder gespart?“</a:t>
                      </a:r>
                      <a:endParaRPr lang="de-DE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= 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2919674"/>
                  </a:ext>
                </a:extLst>
              </a:tr>
            </a:tbl>
          </a:graphicData>
        </a:graphic>
      </p:graphicFrame>
      <p:graphicFrame>
        <p:nvGraphicFramePr>
          <p:cNvPr id="16" name="Tabelle 1">
            <a:extLst>
              <a:ext uri="{FF2B5EF4-FFF2-40B4-BE49-F238E27FC236}">
                <a16:creationId xmlns:a16="http://schemas.microsoft.com/office/drawing/2014/main" id="{CF20893B-0726-451F-87FB-4B314BF05F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153507"/>
              </p:ext>
            </p:extLst>
          </p:nvPr>
        </p:nvGraphicFramePr>
        <p:xfrm>
          <a:off x="266700" y="890071"/>
          <a:ext cx="8648700" cy="2717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3578">
                  <a:extLst>
                    <a:ext uri="{9D8B030D-6E8A-4147-A177-3AD203B41FA5}">
                      <a16:colId xmlns:a16="http://schemas.microsoft.com/office/drawing/2014/main" val="2053385065"/>
                    </a:ext>
                  </a:extLst>
                </a:gridCol>
                <a:gridCol w="4922964">
                  <a:extLst>
                    <a:ext uri="{9D8B030D-6E8A-4147-A177-3AD203B41FA5}">
                      <a16:colId xmlns:a16="http://schemas.microsoft.com/office/drawing/2014/main" val="538185564"/>
                    </a:ext>
                  </a:extLst>
                </a:gridCol>
                <a:gridCol w="1642158">
                  <a:extLst>
                    <a:ext uri="{9D8B030D-6E8A-4147-A177-3AD203B41FA5}">
                      <a16:colId xmlns:a16="http://schemas.microsoft.com/office/drawing/2014/main" val="1838161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300" dirty="0"/>
                        <a:t>Grundvorstellung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Beispiel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Rechnung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8674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tx1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Verändern</a:t>
                      </a:r>
                      <a:r>
                        <a:rPr lang="de-DE" sz="1300" b="1" i="0" dirty="0">
                          <a:solidFill>
                            <a:schemeClr val="accent2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endParaRPr lang="de-DE" sz="1300" b="1" i="0" dirty="0">
                        <a:solidFill>
                          <a:schemeClr val="accent2"/>
                        </a:solidFill>
                        <a:latin typeface="+mn-lt"/>
                        <a:ea typeface="ＭＳ Ｐゴシック" panose="020B0600070205080204" pitchFamily="34" charset="-128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Er kauft ein Spielzeugauto für 17 €.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er nun?“ </a:t>
                      </a:r>
                      <a:endParaRPr lang="de-DE" sz="13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1541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tx1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Vereinigen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17 € gespart.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Zusammen mit seiner Schwester hat er 20 €.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seine Schwester gespart?“ </a:t>
                      </a:r>
                      <a:endParaRPr lang="de-DE" sz="13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959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tx1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Ausgleichen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Sein Bruder muss noch 17 € sparen, damit er genauso viel hat wie Paul.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Pauls Bruder gespart?“</a:t>
                      </a:r>
                      <a:endParaRPr lang="de-DE" sz="1300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</a:t>
                      </a:r>
                      <a:r>
                        <a:rPr lang="de-DE" sz="1300" b="0" dirty="0"/>
                        <a:t>= 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0585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300" b="1" i="0" dirty="0">
                          <a:solidFill>
                            <a:schemeClr val="tx1"/>
                          </a:solidFill>
                          <a:latin typeface="+mn-lt"/>
                          <a:ea typeface="ＭＳ Ｐゴシック" panose="020B0600070205080204" pitchFamily="34" charset="-128"/>
                        </a:rPr>
                        <a:t>Vergleichen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„Paul hat 20 € gespart. Das sind 17 € mehr als sein Bruder. </a:t>
                      </a:r>
                      <a:br>
                        <a:rPr lang="de-DE" altLang="de-DE" sz="1300" dirty="0">
                          <a:ea typeface="ＭＳ Ｐゴシック" panose="020B0600070205080204" pitchFamily="34" charset="-128"/>
                        </a:rPr>
                      </a:br>
                      <a:r>
                        <a:rPr lang="de-DE" altLang="de-DE" sz="1300" dirty="0">
                          <a:ea typeface="ＭＳ Ｐゴシック" panose="020B0600070205080204" pitchFamily="34" charset="-128"/>
                        </a:rPr>
                        <a:t>Wie viel hat Pauls Bruder gespart?“</a:t>
                      </a:r>
                      <a:endParaRPr lang="de-DE" sz="13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300" dirty="0"/>
                        <a:t>20 - 17 = 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9196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194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A8DA4-2C68-69DA-B5D7-455C9B181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8C52E9-61A1-27FE-5E03-53A9AB946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1800" kern="0" dirty="0"/>
              <a:t>Addition und Subtraktion: Grundvorstellungen</a:t>
            </a:r>
            <a:endParaRPr lang="de-DE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2F2805-1596-D6CE-FA4B-A174831B82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33</a:t>
            </a:fld>
            <a:endParaRPr lang="de-DE" altLang="de-DE" dirty="0"/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2D68C59-A442-13E4-0404-B5CF237C7968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endParaRPr lang="de-DE" i="1" dirty="0">
              <a:solidFill>
                <a:schemeClr val="accent2"/>
              </a:solidFill>
            </a:endParaRPr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Typische Schwierigkeiten</a:t>
            </a:r>
          </a:p>
          <a:p>
            <a:pPr lvl="2"/>
            <a:r>
              <a:rPr lang="de-DE" dirty="0"/>
              <a:t>Wahl der falschen Operation bei inkonsistenten Aufgaben.</a:t>
            </a:r>
          </a:p>
          <a:p>
            <a:pPr marL="176212" lvl="3" indent="0">
              <a:buNone/>
            </a:pPr>
            <a:r>
              <a:rPr lang="de-DE" dirty="0"/>
              <a:t>⟶ Aufgaben bei denen der Aufgabentext / die dargestellte Situation zunächst auf die umgekehrte (oder eine andere) Rechenoperation hinzuweisen scheint.</a:t>
            </a:r>
          </a:p>
          <a:p>
            <a:pPr marL="176212" lvl="3" indent="0">
              <a:buNone/>
            </a:pPr>
            <a:r>
              <a:rPr lang="de-DE" dirty="0"/>
              <a:t>⟶ „Signalwortstrategien“</a:t>
            </a:r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Indikatoren für Verständnis</a:t>
            </a:r>
            <a:endParaRPr lang="de-DE" dirty="0"/>
          </a:p>
          <a:p>
            <a:pPr lvl="2"/>
            <a:r>
              <a:rPr lang="de-DE" dirty="0"/>
              <a:t>Lösen inkonsistenter Vergleichsaufgaben.</a:t>
            </a:r>
          </a:p>
          <a:p>
            <a:pPr lvl="2"/>
            <a:r>
              <a:rPr lang="de-DE" dirty="0"/>
              <a:t>Umdeuten von Vergleichsaufgaben.</a:t>
            </a:r>
          </a:p>
          <a:p>
            <a:pPr marL="176212" lvl="3" indent="0" algn="ctr">
              <a:buNone/>
            </a:pPr>
            <a:endParaRPr lang="de-DE" dirty="0"/>
          </a:p>
          <a:p>
            <a:pPr marL="176212" lvl="3" indent="0" algn="ctr">
              <a:buNone/>
            </a:pPr>
            <a:r>
              <a:rPr lang="de-DE" dirty="0"/>
              <a:t>„Paul hat 17€ mehr als sein Bruder.“ ⟷ „Wenn der Bruder noch 17€ bekommt, dann hat er so viel wie Paul.“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45D64F89-E484-4154-8D3A-49986EF84C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F15D4A-6394-5C03-B094-CA96AA3DAF3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Zusammenfassung</a:t>
            </a:r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C94B4482-1C85-5DC2-E614-06C1AC7B87F4}"/>
              </a:ext>
            </a:extLst>
          </p:cNvPr>
          <p:cNvSpPr txBox="1">
            <a:spLocks/>
          </p:cNvSpPr>
          <p:nvPr/>
        </p:nvSpPr>
        <p:spPr>
          <a:xfrm>
            <a:off x="76199" y="794399"/>
            <a:ext cx="8616539" cy="3682351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endParaRPr lang="de-DE" altLang="de-DE" kern="0" dirty="0">
              <a:cs typeface="Arial" panose="020B0604020202020204" pitchFamily="34" charset="0"/>
            </a:endParaRP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87C3FF9-DA67-F6A8-9FE3-6154210C7B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43171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DF1DFD-7F30-A867-27FC-B9DD6EDEF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A7944-48F9-5D55-99EB-528EDFC89B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34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5CF5628-328D-82DE-738C-6FFE28F6F46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dirty="0"/>
              <a:t>3.1 Aufgaben analysieren</a:t>
            </a:r>
          </a:p>
          <a:p>
            <a:pPr marL="361950" indent="0">
              <a:buNone/>
            </a:pPr>
            <a:r>
              <a:rPr lang="de-DE" dirty="0"/>
              <a:t>3.2 Beobachten</a:t>
            </a:r>
          </a:p>
          <a:p>
            <a:pPr marL="361950" indent="0">
              <a:buNone/>
            </a:pPr>
            <a:r>
              <a:rPr lang="de-DE" dirty="0"/>
              <a:t>3.3 Diagnostizieren</a:t>
            </a:r>
          </a:p>
          <a:p>
            <a:pPr marL="361950" indent="0">
              <a:buNone/>
            </a:pPr>
            <a:r>
              <a:rPr lang="de-DE" dirty="0"/>
              <a:t>3.4 Erkenntnisse nutzen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4293DD-251A-3AA3-D40C-AF9489FA1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b="1" i="0" dirty="0">
                <a:ea typeface="ＭＳ Ｐゴシック" panose="020B0600070205080204" pitchFamily="34" charset="-128"/>
              </a:rPr>
              <a:t>3. Vier Praktiken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CE9CF4-8D18-431A-135B-3FBD12325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40807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0C033-AE41-99CA-E699-185EA7F8FE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Vier Praktiken zur Diagnose und Intervention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FEDCC3-155E-2940-50B4-1A64E18027F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35</a:t>
            </a:fld>
            <a:endParaRPr lang="de-DE" altLang="de-DE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FC3C613-6D08-DE5C-DFC8-FAA238D6D6E5}"/>
              </a:ext>
            </a:extLst>
          </p:cNvPr>
          <p:cNvSpPr txBox="1">
            <a:spLocks/>
          </p:cNvSpPr>
          <p:nvPr/>
        </p:nvSpPr>
        <p:spPr>
          <a:xfrm>
            <a:off x="6330462" y="0"/>
            <a:ext cx="2813538" cy="705628"/>
          </a:xfrm>
          <a:prstGeom prst="rect">
            <a:avLst/>
          </a:prstGeom>
        </p:spPr>
        <p:txBody>
          <a:bodyPr/>
          <a:lstStyle>
            <a:lvl1pPr marL="9525" indent="-9525" algn="l" rtl="0" eaLnBrk="0" fontAlgn="base" hangingPunct="0">
              <a:spcBef>
                <a:spcPct val="0"/>
              </a:spcBef>
              <a:spcAft>
                <a:spcPts val="300"/>
              </a:spcAft>
              <a:tabLst>
                <a:tab pos="11726863" algn="r"/>
              </a:tabLst>
              <a:defRPr sz="1800" b="1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  <a:cs typeface="ＭＳ Ｐゴシック" charset="-128"/>
              </a:defRPr>
            </a:lvl1pPr>
            <a:lvl2pPr marL="9525" algn="l" rtl="0" eaLnBrk="0" fontAlgn="base" hangingPunct="0">
              <a:spcBef>
                <a:spcPct val="0"/>
              </a:spcBef>
              <a:spcAft>
                <a:spcPts val="600"/>
              </a:spcAft>
              <a:tabLst>
                <a:tab pos="11726863" algn="r"/>
              </a:tabLst>
              <a:defRPr sz="18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2pPr>
            <a:lvl3pPr marL="176213" indent="-176213" algn="l" rtl="0" eaLnBrk="0" fontAlgn="base" hangingPunct="0">
              <a:spcBef>
                <a:spcPct val="0"/>
              </a:spcBef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11726863" algn="r"/>
              </a:tabLst>
              <a:defRPr sz="16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3pPr>
            <a:lvl4pPr marL="365125" indent="-188913" algn="l" rtl="0" eaLnBrk="0" fontAlgn="base" hangingPunct="0">
              <a:spcBef>
                <a:spcPct val="0"/>
              </a:spcBef>
              <a:spcAft>
                <a:spcPts val="200"/>
              </a:spcAft>
              <a:buFont typeface="Symbol" pitchFamily="2" charset="2"/>
              <a:buChar char="-"/>
              <a:tabLst>
                <a:tab pos="11726863" algn="r"/>
              </a:tabLst>
              <a:defRPr sz="14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4pPr>
            <a:lvl5pPr marL="536575" indent="-171450" algn="l" rtl="0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tabLst>
                <a:tab pos="11726863" algn="r"/>
              </a:tabLst>
              <a:defRPr sz="120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defRPr>
            </a:lvl5pPr>
            <a:lvl6pPr marL="1081088" indent="0" algn="r" rtl="0" eaLnBrk="1" fontAlgn="base" hangingPunct="1">
              <a:spcBef>
                <a:spcPts val="0"/>
              </a:spcBef>
              <a:spcAft>
                <a:spcPts val="300"/>
              </a:spcAft>
              <a:buNone/>
              <a:defRPr sz="18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r"/>
            <a:r>
              <a:rPr lang="de-DE" altLang="de-DE" sz="1000" b="0" kern="0" dirty="0"/>
              <a:t>basierend auf Stein et al., 2008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5CB86439-F635-EE86-97DA-A73B79BA1D43}"/>
              </a:ext>
            </a:extLst>
          </p:cNvPr>
          <p:cNvSpPr/>
          <p:nvPr/>
        </p:nvSpPr>
        <p:spPr>
          <a:xfrm>
            <a:off x="5709715" y="1123950"/>
            <a:ext cx="3281885" cy="3200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254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bIns="0" rtlCol="0" anchor="b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nutzen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32ECACE-F1F5-FB58-9F2E-6343D58E9BD1}"/>
              </a:ext>
            </a:extLst>
          </p:cNvPr>
          <p:cNvGrpSpPr/>
          <p:nvPr/>
        </p:nvGrpSpPr>
        <p:grpSpPr>
          <a:xfrm>
            <a:off x="5956296" y="1291883"/>
            <a:ext cx="2788721" cy="2600739"/>
            <a:chOff x="3177638" y="1672883"/>
            <a:chExt cx="2788721" cy="2600739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9" name="Rounded Rectangle 8">
              <a:extLst>
                <a:ext uri="{FF2B5EF4-FFF2-40B4-BE49-F238E27FC236}">
                  <a16:creationId xmlns:a16="http://schemas.microsoft.com/office/drawing/2014/main" id="{E882D632-EEB5-AB02-599C-AA2228E0013D}"/>
                </a:ext>
              </a:extLst>
            </p:cNvPr>
            <p:cNvSpPr/>
            <p:nvPr/>
          </p:nvSpPr>
          <p:spPr>
            <a:xfrm>
              <a:off x="3177638" y="1672883"/>
              <a:ext cx="2788721" cy="2422867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diagnostizieren</a:t>
              </a:r>
            </a:p>
          </p:txBody>
        </p:sp>
        <p:sp>
          <p:nvSpPr>
            <p:cNvPr id="16" name="Dreieck 15">
              <a:extLst>
                <a:ext uri="{FF2B5EF4-FFF2-40B4-BE49-F238E27FC236}">
                  <a16:creationId xmlns:a16="http://schemas.microsoft.com/office/drawing/2014/main" id="{EC03968E-FC60-943A-D49C-B8A5A8E42487}"/>
                </a:ext>
              </a:extLst>
            </p:cNvPr>
            <p:cNvSpPr/>
            <p:nvPr/>
          </p:nvSpPr>
          <p:spPr>
            <a:xfrm rot="10800000">
              <a:off x="4381495" y="4103227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632CC236-7A3E-921C-9A64-480D804DDB79}"/>
              </a:ext>
            </a:extLst>
          </p:cNvPr>
          <p:cNvGrpSpPr/>
          <p:nvPr/>
        </p:nvGrpSpPr>
        <p:grpSpPr>
          <a:xfrm>
            <a:off x="6292371" y="1444809"/>
            <a:ext cx="2192774" cy="1795640"/>
            <a:chOff x="3513713" y="1825809"/>
            <a:chExt cx="2192774" cy="179564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F0D2ACF2-490F-7324-6A89-D341FF0240F9}"/>
                </a:ext>
              </a:extLst>
            </p:cNvPr>
            <p:cNvSpPr/>
            <p:nvPr/>
          </p:nvSpPr>
          <p:spPr>
            <a:xfrm>
              <a:off x="3513713" y="1825809"/>
              <a:ext cx="2192774" cy="1621649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beobachten</a:t>
              </a:r>
            </a:p>
          </p:txBody>
        </p:sp>
        <p:sp>
          <p:nvSpPr>
            <p:cNvPr id="15" name="Dreieck 14">
              <a:extLst>
                <a:ext uri="{FF2B5EF4-FFF2-40B4-BE49-F238E27FC236}">
                  <a16:creationId xmlns:a16="http://schemas.microsoft.com/office/drawing/2014/main" id="{53F78705-E9EF-E13C-7E7F-C5997DE7954A}"/>
                </a:ext>
              </a:extLst>
            </p:cNvPr>
            <p:cNvSpPr/>
            <p:nvPr/>
          </p:nvSpPr>
          <p:spPr>
            <a:xfrm rot="10800000">
              <a:off x="4381495" y="3451054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A7089791-174C-133C-5992-3362B709E207}"/>
              </a:ext>
            </a:extLst>
          </p:cNvPr>
          <p:cNvGrpSpPr/>
          <p:nvPr/>
        </p:nvGrpSpPr>
        <p:grpSpPr>
          <a:xfrm>
            <a:off x="6488149" y="1874308"/>
            <a:ext cx="1780184" cy="801815"/>
            <a:chOff x="3709491" y="2255308"/>
            <a:chExt cx="1780184" cy="801815"/>
          </a:xfrm>
          <a:solidFill>
            <a:schemeClr val="bg1"/>
          </a:solidFill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BDD3A4E7-B8C4-AACB-7C1D-BA8BB0184061}"/>
                </a:ext>
              </a:extLst>
            </p:cNvPr>
            <p:cNvSpPr/>
            <p:nvPr/>
          </p:nvSpPr>
          <p:spPr>
            <a:xfrm>
              <a:off x="3709491" y="2255308"/>
              <a:ext cx="1780184" cy="633882"/>
            </a:xfrm>
            <a:prstGeom prst="roundRect">
              <a:avLst/>
            </a:prstGeom>
            <a:grpFill/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analysieren</a:t>
              </a:r>
            </a:p>
          </p:txBody>
        </p:sp>
        <p:sp>
          <p:nvSpPr>
            <p:cNvPr id="5" name="Dreieck 4">
              <a:extLst>
                <a:ext uri="{FF2B5EF4-FFF2-40B4-BE49-F238E27FC236}">
                  <a16:creationId xmlns:a16="http://schemas.microsoft.com/office/drawing/2014/main" id="{363E7EAA-B66C-9632-B219-8987102E82A3}"/>
                </a:ext>
              </a:extLst>
            </p:cNvPr>
            <p:cNvSpPr/>
            <p:nvPr/>
          </p:nvSpPr>
          <p:spPr>
            <a:xfrm rot="10800000">
              <a:off x="4381498" y="2886728"/>
              <a:ext cx="381000" cy="170395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9309B055-3C9C-88CC-669F-1CD870681BA0}"/>
              </a:ext>
            </a:extLst>
          </p:cNvPr>
          <p:cNvGrpSpPr/>
          <p:nvPr/>
        </p:nvGrpSpPr>
        <p:grpSpPr>
          <a:xfrm>
            <a:off x="205318" y="814663"/>
            <a:ext cx="6628374" cy="1286707"/>
            <a:chOff x="129118" y="1195663"/>
            <a:chExt cx="6628374" cy="1286707"/>
          </a:xfrm>
        </p:grpSpPr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E325B3D8-FD07-2D1A-9470-B62DF84AE74B}"/>
                </a:ext>
              </a:extLst>
            </p:cNvPr>
            <p:cNvSpPr/>
            <p:nvPr/>
          </p:nvSpPr>
          <p:spPr>
            <a:xfrm>
              <a:off x="129118" y="1195663"/>
              <a:ext cx="4900082" cy="63014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2226985683">
                    <a:custGeom>
                      <a:avLst/>
                      <a:gdLst>
                        <a:gd name="connsiteX0" fmla="*/ 0 w 4900082"/>
                        <a:gd name="connsiteY0" fmla="*/ 0 h 630146"/>
                        <a:gd name="connsiteX1" fmla="*/ 661511 w 4900082"/>
                        <a:gd name="connsiteY1" fmla="*/ 0 h 630146"/>
                        <a:gd name="connsiteX2" fmla="*/ 1274021 w 4900082"/>
                        <a:gd name="connsiteY2" fmla="*/ 0 h 630146"/>
                        <a:gd name="connsiteX3" fmla="*/ 1837531 w 4900082"/>
                        <a:gd name="connsiteY3" fmla="*/ 0 h 630146"/>
                        <a:gd name="connsiteX4" fmla="*/ 2303039 w 4900082"/>
                        <a:gd name="connsiteY4" fmla="*/ 0 h 630146"/>
                        <a:gd name="connsiteX5" fmla="*/ 2915549 w 4900082"/>
                        <a:gd name="connsiteY5" fmla="*/ 0 h 630146"/>
                        <a:gd name="connsiteX6" fmla="*/ 3528059 w 4900082"/>
                        <a:gd name="connsiteY6" fmla="*/ 0 h 630146"/>
                        <a:gd name="connsiteX7" fmla="*/ 4140569 w 4900082"/>
                        <a:gd name="connsiteY7" fmla="*/ 0 h 630146"/>
                        <a:gd name="connsiteX8" fmla="*/ 4900082 w 4900082"/>
                        <a:gd name="connsiteY8" fmla="*/ 0 h 630146"/>
                        <a:gd name="connsiteX9" fmla="*/ 4900082 w 4900082"/>
                        <a:gd name="connsiteY9" fmla="*/ 630146 h 630146"/>
                        <a:gd name="connsiteX10" fmla="*/ 4336573 w 4900082"/>
                        <a:gd name="connsiteY10" fmla="*/ 630146 h 630146"/>
                        <a:gd name="connsiteX11" fmla="*/ 3822064 w 4900082"/>
                        <a:gd name="connsiteY11" fmla="*/ 630146 h 630146"/>
                        <a:gd name="connsiteX12" fmla="*/ 3258555 w 4900082"/>
                        <a:gd name="connsiteY12" fmla="*/ 630146 h 630146"/>
                        <a:gd name="connsiteX13" fmla="*/ 2793047 w 4900082"/>
                        <a:gd name="connsiteY13" fmla="*/ 630146 h 630146"/>
                        <a:gd name="connsiteX14" fmla="*/ 2131536 w 4900082"/>
                        <a:gd name="connsiteY14" fmla="*/ 630146 h 630146"/>
                        <a:gd name="connsiteX15" fmla="*/ 1568026 w 4900082"/>
                        <a:gd name="connsiteY15" fmla="*/ 630146 h 630146"/>
                        <a:gd name="connsiteX16" fmla="*/ 1102518 w 4900082"/>
                        <a:gd name="connsiteY16" fmla="*/ 630146 h 630146"/>
                        <a:gd name="connsiteX17" fmla="*/ 588010 w 4900082"/>
                        <a:gd name="connsiteY17" fmla="*/ 630146 h 630146"/>
                        <a:gd name="connsiteX18" fmla="*/ 0 w 4900082"/>
                        <a:gd name="connsiteY18" fmla="*/ 630146 h 630146"/>
                        <a:gd name="connsiteX19" fmla="*/ 0 w 4900082"/>
                        <a:gd name="connsiteY19" fmla="*/ 0 h 63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4900082" h="630146" extrusionOk="0">
                          <a:moveTo>
                            <a:pt x="0" y="0"/>
                          </a:moveTo>
                          <a:cubicBezTo>
                            <a:pt x="156332" y="-5790"/>
                            <a:pt x="492728" y="6326"/>
                            <a:pt x="661511" y="0"/>
                          </a:cubicBezTo>
                          <a:cubicBezTo>
                            <a:pt x="830294" y="-6326"/>
                            <a:pt x="1030302" y="-6392"/>
                            <a:pt x="1274021" y="0"/>
                          </a:cubicBezTo>
                          <a:cubicBezTo>
                            <a:pt x="1517740" y="6392"/>
                            <a:pt x="1635201" y="12677"/>
                            <a:pt x="1837531" y="0"/>
                          </a:cubicBezTo>
                          <a:cubicBezTo>
                            <a:pt x="2039861" y="-12677"/>
                            <a:pt x="2191324" y="-1994"/>
                            <a:pt x="2303039" y="0"/>
                          </a:cubicBezTo>
                          <a:cubicBezTo>
                            <a:pt x="2414754" y="1994"/>
                            <a:pt x="2705471" y="8582"/>
                            <a:pt x="2915549" y="0"/>
                          </a:cubicBezTo>
                          <a:cubicBezTo>
                            <a:pt x="3125627" y="-8582"/>
                            <a:pt x="3261898" y="-18271"/>
                            <a:pt x="3528059" y="0"/>
                          </a:cubicBezTo>
                          <a:cubicBezTo>
                            <a:pt x="3794220" y="18271"/>
                            <a:pt x="4006578" y="29956"/>
                            <a:pt x="4140569" y="0"/>
                          </a:cubicBezTo>
                          <a:cubicBezTo>
                            <a:pt x="4274560" y="-29956"/>
                            <a:pt x="4705286" y="-26913"/>
                            <a:pt x="4900082" y="0"/>
                          </a:cubicBezTo>
                          <a:cubicBezTo>
                            <a:pt x="4924485" y="218877"/>
                            <a:pt x="4895713" y="323074"/>
                            <a:pt x="4900082" y="630146"/>
                          </a:cubicBezTo>
                          <a:cubicBezTo>
                            <a:pt x="4667293" y="602538"/>
                            <a:pt x="4551654" y="631668"/>
                            <a:pt x="4336573" y="630146"/>
                          </a:cubicBezTo>
                          <a:cubicBezTo>
                            <a:pt x="4121492" y="628624"/>
                            <a:pt x="4041597" y="648023"/>
                            <a:pt x="3822064" y="630146"/>
                          </a:cubicBezTo>
                          <a:cubicBezTo>
                            <a:pt x="3602531" y="612269"/>
                            <a:pt x="3469322" y="626881"/>
                            <a:pt x="3258555" y="630146"/>
                          </a:cubicBezTo>
                          <a:cubicBezTo>
                            <a:pt x="3047788" y="633411"/>
                            <a:pt x="2917294" y="644359"/>
                            <a:pt x="2793047" y="630146"/>
                          </a:cubicBezTo>
                          <a:cubicBezTo>
                            <a:pt x="2668800" y="615933"/>
                            <a:pt x="2398070" y="637755"/>
                            <a:pt x="2131536" y="630146"/>
                          </a:cubicBezTo>
                          <a:cubicBezTo>
                            <a:pt x="1865002" y="622537"/>
                            <a:pt x="1784550" y="618371"/>
                            <a:pt x="1568026" y="630146"/>
                          </a:cubicBezTo>
                          <a:cubicBezTo>
                            <a:pt x="1351502" y="641922"/>
                            <a:pt x="1297798" y="630795"/>
                            <a:pt x="1102518" y="630146"/>
                          </a:cubicBezTo>
                          <a:cubicBezTo>
                            <a:pt x="907238" y="629497"/>
                            <a:pt x="742122" y="607732"/>
                            <a:pt x="588010" y="630146"/>
                          </a:cubicBezTo>
                          <a:cubicBezTo>
                            <a:pt x="433898" y="652560"/>
                            <a:pt x="237818" y="652826"/>
                            <a:pt x="0" y="630146"/>
                          </a:cubicBezTo>
                          <a:cubicBezTo>
                            <a:pt x="27860" y="466694"/>
                            <a:pt x="677" y="30736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Welche Aufgaben sind für meinen Zweck </a:t>
              </a:r>
              <a:br>
                <a:rPr lang="de-DE" sz="1600" dirty="0">
                  <a:solidFill>
                    <a:schemeClr val="tx1"/>
                  </a:solidFill>
                </a:rPr>
              </a:br>
              <a:r>
                <a:rPr lang="de-DE" sz="1600" dirty="0">
                  <a:solidFill>
                    <a:schemeClr val="tx1"/>
                  </a:solidFill>
                </a:rPr>
                <a:t>mehr oder weniger gut geeignet?</a:t>
              </a:r>
            </a:p>
          </p:txBody>
        </p:sp>
        <p:cxnSp>
          <p:nvCxnSpPr>
            <p:cNvPr id="31" name="Gerade Verbindung 30">
              <a:extLst>
                <a:ext uri="{FF2B5EF4-FFF2-40B4-BE49-F238E27FC236}">
                  <a16:creationId xmlns:a16="http://schemas.microsoft.com/office/drawing/2014/main" id="{76A4E25A-712D-D4B7-50C5-B096348FE6B5}"/>
                </a:ext>
              </a:extLst>
            </p:cNvPr>
            <p:cNvCxnSpPr>
              <a:cxnSpLocks/>
              <a:stCxn id="26" idx="3"/>
            </p:cNvCxnSpPr>
            <p:nvPr/>
          </p:nvCxnSpPr>
          <p:spPr>
            <a:xfrm>
              <a:off x="5029200" y="1510736"/>
              <a:ext cx="1728292" cy="971634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B0AA57A8-1CCD-4BF0-1E32-C02FB1549C00}"/>
              </a:ext>
            </a:extLst>
          </p:cNvPr>
          <p:cNvGrpSpPr/>
          <p:nvPr/>
        </p:nvGrpSpPr>
        <p:grpSpPr>
          <a:xfrm>
            <a:off x="205318" y="1776896"/>
            <a:ext cx="6576482" cy="1039550"/>
            <a:chOff x="129118" y="2157896"/>
            <a:chExt cx="6576482" cy="1039550"/>
          </a:xfrm>
        </p:grpSpPr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3B459C7B-C954-A451-2AE2-57A616C1754C}"/>
                </a:ext>
              </a:extLst>
            </p:cNvPr>
            <p:cNvSpPr/>
            <p:nvPr/>
          </p:nvSpPr>
          <p:spPr>
            <a:xfrm>
              <a:off x="129118" y="2157896"/>
              <a:ext cx="4900082" cy="630146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3014307374">
                    <a:custGeom>
                      <a:avLst/>
                      <a:gdLst>
                        <a:gd name="connsiteX0" fmla="*/ 0 w 4900082"/>
                        <a:gd name="connsiteY0" fmla="*/ 0 h 630146"/>
                        <a:gd name="connsiteX1" fmla="*/ 563509 w 4900082"/>
                        <a:gd name="connsiteY1" fmla="*/ 0 h 630146"/>
                        <a:gd name="connsiteX2" fmla="*/ 1274021 w 4900082"/>
                        <a:gd name="connsiteY2" fmla="*/ 0 h 630146"/>
                        <a:gd name="connsiteX3" fmla="*/ 1739529 w 4900082"/>
                        <a:gd name="connsiteY3" fmla="*/ 0 h 630146"/>
                        <a:gd name="connsiteX4" fmla="*/ 2352039 w 4900082"/>
                        <a:gd name="connsiteY4" fmla="*/ 0 h 630146"/>
                        <a:gd name="connsiteX5" fmla="*/ 3013550 w 4900082"/>
                        <a:gd name="connsiteY5" fmla="*/ 0 h 630146"/>
                        <a:gd name="connsiteX6" fmla="*/ 3479058 w 4900082"/>
                        <a:gd name="connsiteY6" fmla="*/ 0 h 630146"/>
                        <a:gd name="connsiteX7" fmla="*/ 3993567 w 4900082"/>
                        <a:gd name="connsiteY7" fmla="*/ 0 h 630146"/>
                        <a:gd name="connsiteX8" fmla="*/ 4900082 w 4900082"/>
                        <a:gd name="connsiteY8" fmla="*/ 0 h 630146"/>
                        <a:gd name="connsiteX9" fmla="*/ 4900082 w 4900082"/>
                        <a:gd name="connsiteY9" fmla="*/ 630146 h 630146"/>
                        <a:gd name="connsiteX10" fmla="*/ 4238571 w 4900082"/>
                        <a:gd name="connsiteY10" fmla="*/ 630146 h 630146"/>
                        <a:gd name="connsiteX11" fmla="*/ 3773063 w 4900082"/>
                        <a:gd name="connsiteY11" fmla="*/ 630146 h 630146"/>
                        <a:gd name="connsiteX12" fmla="*/ 3111552 w 4900082"/>
                        <a:gd name="connsiteY12" fmla="*/ 630146 h 630146"/>
                        <a:gd name="connsiteX13" fmla="*/ 2597043 w 4900082"/>
                        <a:gd name="connsiteY13" fmla="*/ 630146 h 630146"/>
                        <a:gd name="connsiteX14" fmla="*/ 2082535 w 4900082"/>
                        <a:gd name="connsiteY14" fmla="*/ 630146 h 630146"/>
                        <a:gd name="connsiteX15" fmla="*/ 1421024 w 4900082"/>
                        <a:gd name="connsiteY15" fmla="*/ 630146 h 630146"/>
                        <a:gd name="connsiteX16" fmla="*/ 955516 w 4900082"/>
                        <a:gd name="connsiteY16" fmla="*/ 630146 h 630146"/>
                        <a:gd name="connsiteX17" fmla="*/ 0 w 4900082"/>
                        <a:gd name="connsiteY17" fmla="*/ 630146 h 630146"/>
                        <a:gd name="connsiteX18" fmla="*/ 0 w 4900082"/>
                        <a:gd name="connsiteY18" fmla="*/ 0 h 6301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30146" extrusionOk="0">
                          <a:moveTo>
                            <a:pt x="0" y="0"/>
                          </a:moveTo>
                          <a:cubicBezTo>
                            <a:pt x="235224" y="9405"/>
                            <a:pt x="389709" y="-2481"/>
                            <a:pt x="563509" y="0"/>
                          </a:cubicBezTo>
                          <a:cubicBezTo>
                            <a:pt x="737309" y="2481"/>
                            <a:pt x="1119254" y="18020"/>
                            <a:pt x="1274021" y="0"/>
                          </a:cubicBezTo>
                          <a:cubicBezTo>
                            <a:pt x="1428788" y="-18020"/>
                            <a:pt x="1589761" y="1293"/>
                            <a:pt x="1739529" y="0"/>
                          </a:cubicBezTo>
                          <a:cubicBezTo>
                            <a:pt x="1889297" y="-1293"/>
                            <a:pt x="2114896" y="-5022"/>
                            <a:pt x="2352039" y="0"/>
                          </a:cubicBezTo>
                          <a:cubicBezTo>
                            <a:pt x="2589182" y="5022"/>
                            <a:pt x="2693589" y="-10206"/>
                            <a:pt x="3013550" y="0"/>
                          </a:cubicBezTo>
                          <a:cubicBezTo>
                            <a:pt x="3333511" y="10206"/>
                            <a:pt x="3324632" y="-22194"/>
                            <a:pt x="3479058" y="0"/>
                          </a:cubicBezTo>
                          <a:cubicBezTo>
                            <a:pt x="3633484" y="22194"/>
                            <a:pt x="3782055" y="-21573"/>
                            <a:pt x="3993567" y="0"/>
                          </a:cubicBezTo>
                          <a:cubicBezTo>
                            <a:pt x="4205079" y="21573"/>
                            <a:pt x="4545264" y="-2270"/>
                            <a:pt x="4900082" y="0"/>
                          </a:cubicBezTo>
                          <a:cubicBezTo>
                            <a:pt x="4870072" y="256836"/>
                            <a:pt x="4889164" y="437086"/>
                            <a:pt x="4900082" y="630146"/>
                          </a:cubicBezTo>
                          <a:cubicBezTo>
                            <a:pt x="4601470" y="638239"/>
                            <a:pt x="4524078" y="598768"/>
                            <a:pt x="4238571" y="630146"/>
                          </a:cubicBezTo>
                          <a:cubicBezTo>
                            <a:pt x="3953064" y="661524"/>
                            <a:pt x="3949922" y="617693"/>
                            <a:pt x="3773063" y="630146"/>
                          </a:cubicBezTo>
                          <a:cubicBezTo>
                            <a:pt x="3596204" y="642599"/>
                            <a:pt x="3374887" y="643339"/>
                            <a:pt x="3111552" y="630146"/>
                          </a:cubicBezTo>
                          <a:cubicBezTo>
                            <a:pt x="2848217" y="616953"/>
                            <a:pt x="2744449" y="612707"/>
                            <a:pt x="2597043" y="630146"/>
                          </a:cubicBezTo>
                          <a:cubicBezTo>
                            <a:pt x="2449637" y="647585"/>
                            <a:pt x="2230247" y="637668"/>
                            <a:pt x="2082535" y="630146"/>
                          </a:cubicBezTo>
                          <a:cubicBezTo>
                            <a:pt x="1934823" y="622624"/>
                            <a:pt x="1732858" y="660768"/>
                            <a:pt x="1421024" y="630146"/>
                          </a:cubicBezTo>
                          <a:cubicBezTo>
                            <a:pt x="1109190" y="599524"/>
                            <a:pt x="1182362" y="631982"/>
                            <a:pt x="955516" y="630146"/>
                          </a:cubicBezTo>
                          <a:cubicBezTo>
                            <a:pt x="728670" y="628310"/>
                            <a:pt x="312911" y="623553"/>
                            <a:pt x="0" y="630146"/>
                          </a:cubicBezTo>
                          <a:cubicBezTo>
                            <a:pt x="67" y="336188"/>
                            <a:pt x="17498" y="174321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Wie erhalte ich möglichst verlässliche Informationen über das Denken der Lernenden?</a:t>
              </a:r>
            </a:p>
          </p:txBody>
        </p:sp>
        <p:cxnSp>
          <p:nvCxnSpPr>
            <p:cNvPr id="32" name="Gerade Verbindung 31">
              <a:extLst>
                <a:ext uri="{FF2B5EF4-FFF2-40B4-BE49-F238E27FC236}">
                  <a16:creationId xmlns:a16="http://schemas.microsoft.com/office/drawing/2014/main" id="{F47C25CB-BDFA-FDBF-8FA6-02C703B13DE4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>
              <a:off x="5029200" y="2472969"/>
              <a:ext cx="1676400" cy="724477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58049CF3-1D90-8DA7-3C18-513449E55968}"/>
              </a:ext>
            </a:extLst>
          </p:cNvPr>
          <p:cNvGrpSpPr/>
          <p:nvPr/>
        </p:nvGrpSpPr>
        <p:grpSpPr>
          <a:xfrm>
            <a:off x="205318" y="2737731"/>
            <a:ext cx="6430661" cy="684472"/>
            <a:chOff x="129118" y="3118731"/>
            <a:chExt cx="6430661" cy="684472"/>
          </a:xfrm>
        </p:grpSpPr>
        <p:sp>
          <p:nvSpPr>
            <p:cNvPr id="28" name="Rechteck 27">
              <a:extLst>
                <a:ext uri="{FF2B5EF4-FFF2-40B4-BE49-F238E27FC236}">
                  <a16:creationId xmlns:a16="http://schemas.microsoft.com/office/drawing/2014/main" id="{100EA82C-21F1-86E7-F1C4-F731EFFD2654}"/>
                </a:ext>
              </a:extLst>
            </p:cNvPr>
            <p:cNvSpPr/>
            <p:nvPr/>
          </p:nvSpPr>
          <p:spPr>
            <a:xfrm>
              <a:off x="129118" y="3118731"/>
              <a:ext cx="4900082" cy="62490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2215597123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690528 w 4900082"/>
                        <a:gd name="connsiteY3" fmla="*/ 0 h 624903"/>
                        <a:gd name="connsiteX4" fmla="*/ 2401040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430057 w 4900082"/>
                        <a:gd name="connsiteY6" fmla="*/ 0 h 624903"/>
                        <a:gd name="connsiteX7" fmla="*/ 4042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434574 w 4900082"/>
                        <a:gd name="connsiteY10" fmla="*/ 624903 h 624903"/>
                        <a:gd name="connsiteX11" fmla="*/ 3871065 w 4900082"/>
                        <a:gd name="connsiteY11" fmla="*/ 624903 h 624903"/>
                        <a:gd name="connsiteX12" fmla="*/ 3356556 w 4900082"/>
                        <a:gd name="connsiteY12" fmla="*/ 624903 h 624903"/>
                        <a:gd name="connsiteX13" fmla="*/ 2842048 w 4900082"/>
                        <a:gd name="connsiteY13" fmla="*/ 624903 h 624903"/>
                        <a:gd name="connsiteX14" fmla="*/ 2376540 w 4900082"/>
                        <a:gd name="connsiteY14" fmla="*/ 624903 h 624903"/>
                        <a:gd name="connsiteX15" fmla="*/ 1764030 w 4900082"/>
                        <a:gd name="connsiteY15" fmla="*/ 624903 h 624903"/>
                        <a:gd name="connsiteX16" fmla="*/ 1249521 w 4900082"/>
                        <a:gd name="connsiteY16" fmla="*/ 624903 h 624903"/>
                        <a:gd name="connsiteX17" fmla="*/ 686011 w 4900082"/>
                        <a:gd name="connsiteY17" fmla="*/ 624903 h 624903"/>
                        <a:gd name="connsiteX18" fmla="*/ 0 w 4900082"/>
                        <a:gd name="connsiteY18" fmla="*/ 624903 h 624903"/>
                        <a:gd name="connsiteX19" fmla="*/ 0 w 4900082"/>
                        <a:gd name="connsiteY19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2979" y="-8176"/>
                            <a:pt x="333497" y="27315"/>
                            <a:pt x="563509" y="0"/>
                          </a:cubicBezTo>
                          <a:cubicBezTo>
                            <a:pt x="793521" y="-27315"/>
                            <a:pt x="825158" y="19048"/>
                            <a:pt x="1029017" y="0"/>
                          </a:cubicBezTo>
                          <a:cubicBezTo>
                            <a:pt x="1232876" y="-19048"/>
                            <a:pt x="1444626" y="25314"/>
                            <a:pt x="1690528" y="0"/>
                          </a:cubicBezTo>
                          <a:cubicBezTo>
                            <a:pt x="1936430" y="-25314"/>
                            <a:pt x="2196244" y="19372"/>
                            <a:pt x="2401040" y="0"/>
                          </a:cubicBezTo>
                          <a:cubicBezTo>
                            <a:pt x="2605836" y="-19372"/>
                            <a:pt x="2731272" y="14765"/>
                            <a:pt x="2866548" y="0"/>
                          </a:cubicBezTo>
                          <a:cubicBezTo>
                            <a:pt x="3001824" y="-14765"/>
                            <a:pt x="3239958" y="-27408"/>
                            <a:pt x="3430057" y="0"/>
                          </a:cubicBezTo>
                          <a:cubicBezTo>
                            <a:pt x="3620156" y="27408"/>
                            <a:pt x="3873274" y="167"/>
                            <a:pt x="4042568" y="0"/>
                          </a:cubicBezTo>
                          <a:cubicBezTo>
                            <a:pt x="4211862" y="-167"/>
                            <a:pt x="4645550" y="4330"/>
                            <a:pt x="4900082" y="0"/>
                          </a:cubicBezTo>
                          <a:cubicBezTo>
                            <a:pt x="4929109" y="268003"/>
                            <a:pt x="4893135" y="471682"/>
                            <a:pt x="4900082" y="624903"/>
                          </a:cubicBezTo>
                          <a:cubicBezTo>
                            <a:pt x="4687038" y="635414"/>
                            <a:pt x="4539340" y="623605"/>
                            <a:pt x="4434574" y="624903"/>
                          </a:cubicBezTo>
                          <a:cubicBezTo>
                            <a:pt x="4329808" y="626201"/>
                            <a:pt x="4039733" y="652944"/>
                            <a:pt x="3871065" y="624903"/>
                          </a:cubicBezTo>
                          <a:cubicBezTo>
                            <a:pt x="3702397" y="596862"/>
                            <a:pt x="3590538" y="633298"/>
                            <a:pt x="3356556" y="624903"/>
                          </a:cubicBezTo>
                          <a:cubicBezTo>
                            <a:pt x="3122574" y="616508"/>
                            <a:pt x="3008631" y="604364"/>
                            <a:pt x="2842048" y="624903"/>
                          </a:cubicBezTo>
                          <a:cubicBezTo>
                            <a:pt x="2675465" y="645442"/>
                            <a:pt x="2477503" y="605415"/>
                            <a:pt x="2376540" y="624903"/>
                          </a:cubicBezTo>
                          <a:cubicBezTo>
                            <a:pt x="2275577" y="644391"/>
                            <a:pt x="1944372" y="649273"/>
                            <a:pt x="1764030" y="624903"/>
                          </a:cubicBezTo>
                          <a:cubicBezTo>
                            <a:pt x="1583688" y="600534"/>
                            <a:pt x="1467454" y="623577"/>
                            <a:pt x="1249521" y="624903"/>
                          </a:cubicBezTo>
                          <a:cubicBezTo>
                            <a:pt x="1031588" y="626229"/>
                            <a:pt x="822332" y="636123"/>
                            <a:pt x="686011" y="624903"/>
                          </a:cubicBezTo>
                          <a:cubicBezTo>
                            <a:pt x="549690" y="613684"/>
                            <a:pt x="224358" y="631585"/>
                            <a:pt x="0" y="624903"/>
                          </a:cubicBezTo>
                          <a:cubicBezTo>
                            <a:pt x="-28048" y="380291"/>
                            <a:pt x="26476" y="13190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Was kann ich aus diesen Informationen </a:t>
              </a:r>
              <a:br>
                <a:rPr lang="de-DE" sz="1600" dirty="0">
                  <a:solidFill>
                    <a:schemeClr val="tx1"/>
                  </a:solidFill>
                </a:rPr>
              </a:br>
              <a:r>
                <a:rPr lang="de-DE" sz="1600" dirty="0">
                  <a:solidFill>
                    <a:schemeClr val="tx1"/>
                  </a:solidFill>
                </a:rPr>
                <a:t>über den aktuellen Lernstand ableiten?</a:t>
              </a:r>
            </a:p>
          </p:txBody>
        </p:sp>
        <p:cxnSp>
          <p:nvCxnSpPr>
            <p:cNvPr id="36" name="Gerade Verbindung 35">
              <a:extLst>
                <a:ext uri="{FF2B5EF4-FFF2-40B4-BE49-F238E27FC236}">
                  <a16:creationId xmlns:a16="http://schemas.microsoft.com/office/drawing/2014/main" id="{BD2A75E5-261A-5BE1-152E-2E1625A80623}"/>
                </a:ext>
              </a:extLst>
            </p:cNvPr>
            <p:cNvCxnSpPr>
              <a:cxnSpLocks/>
              <a:stCxn id="28" idx="3"/>
            </p:cNvCxnSpPr>
            <p:nvPr/>
          </p:nvCxnSpPr>
          <p:spPr>
            <a:xfrm>
              <a:off x="5029200" y="3431183"/>
              <a:ext cx="1530579" cy="372020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0E489809-CC8B-3AA3-1AA3-F22D3B691559}"/>
              </a:ext>
            </a:extLst>
          </p:cNvPr>
          <p:cNvGrpSpPr/>
          <p:nvPr/>
        </p:nvGrpSpPr>
        <p:grpSpPr>
          <a:xfrm>
            <a:off x="205318" y="3693323"/>
            <a:ext cx="6728882" cy="624903"/>
            <a:chOff x="129118" y="4074323"/>
            <a:chExt cx="6728882" cy="624903"/>
          </a:xfrm>
        </p:grpSpPr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EC743193-9209-A0AF-EFA7-193568F44C82}"/>
                </a:ext>
              </a:extLst>
            </p:cNvPr>
            <p:cNvSpPr/>
            <p:nvPr/>
          </p:nvSpPr>
          <p:spPr>
            <a:xfrm>
              <a:off x="129118" y="4074323"/>
              <a:ext cx="4900082" cy="62490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900082"/>
                        <a:gd name="connsiteY0" fmla="*/ 0 h 624903"/>
                        <a:gd name="connsiteX1" fmla="*/ 563509 w 4900082"/>
                        <a:gd name="connsiteY1" fmla="*/ 0 h 624903"/>
                        <a:gd name="connsiteX2" fmla="*/ 1029017 w 4900082"/>
                        <a:gd name="connsiteY2" fmla="*/ 0 h 624903"/>
                        <a:gd name="connsiteX3" fmla="*/ 1739529 w 4900082"/>
                        <a:gd name="connsiteY3" fmla="*/ 0 h 624903"/>
                        <a:gd name="connsiteX4" fmla="*/ 2303039 w 4900082"/>
                        <a:gd name="connsiteY4" fmla="*/ 0 h 624903"/>
                        <a:gd name="connsiteX5" fmla="*/ 2866548 w 4900082"/>
                        <a:gd name="connsiteY5" fmla="*/ 0 h 624903"/>
                        <a:gd name="connsiteX6" fmla="*/ 3577060 w 4900082"/>
                        <a:gd name="connsiteY6" fmla="*/ 0 h 624903"/>
                        <a:gd name="connsiteX7" fmla="*/ 4091568 w 4900082"/>
                        <a:gd name="connsiteY7" fmla="*/ 0 h 624903"/>
                        <a:gd name="connsiteX8" fmla="*/ 4900082 w 4900082"/>
                        <a:gd name="connsiteY8" fmla="*/ 0 h 624903"/>
                        <a:gd name="connsiteX9" fmla="*/ 4900082 w 4900082"/>
                        <a:gd name="connsiteY9" fmla="*/ 624903 h 624903"/>
                        <a:gd name="connsiteX10" fmla="*/ 4385573 w 4900082"/>
                        <a:gd name="connsiteY10" fmla="*/ 624903 h 624903"/>
                        <a:gd name="connsiteX11" fmla="*/ 3773063 w 4900082"/>
                        <a:gd name="connsiteY11" fmla="*/ 624903 h 624903"/>
                        <a:gd name="connsiteX12" fmla="*/ 3209554 w 4900082"/>
                        <a:gd name="connsiteY12" fmla="*/ 624903 h 624903"/>
                        <a:gd name="connsiteX13" fmla="*/ 2499042 w 4900082"/>
                        <a:gd name="connsiteY13" fmla="*/ 624903 h 624903"/>
                        <a:gd name="connsiteX14" fmla="*/ 1788530 w 4900082"/>
                        <a:gd name="connsiteY14" fmla="*/ 624903 h 624903"/>
                        <a:gd name="connsiteX15" fmla="*/ 1274021 w 4900082"/>
                        <a:gd name="connsiteY15" fmla="*/ 624903 h 624903"/>
                        <a:gd name="connsiteX16" fmla="*/ 661511 w 4900082"/>
                        <a:gd name="connsiteY16" fmla="*/ 624903 h 624903"/>
                        <a:gd name="connsiteX17" fmla="*/ 0 w 4900082"/>
                        <a:gd name="connsiteY17" fmla="*/ 624903 h 624903"/>
                        <a:gd name="connsiteX18" fmla="*/ 0 w 4900082"/>
                        <a:gd name="connsiteY18" fmla="*/ 0 h 624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4900082" h="624903" extrusionOk="0">
                          <a:moveTo>
                            <a:pt x="0" y="0"/>
                          </a:moveTo>
                          <a:cubicBezTo>
                            <a:pt x="245041" y="24343"/>
                            <a:pt x="445750" y="-17362"/>
                            <a:pt x="563509" y="0"/>
                          </a:cubicBezTo>
                          <a:cubicBezTo>
                            <a:pt x="681268" y="17362"/>
                            <a:pt x="803878" y="14982"/>
                            <a:pt x="1029017" y="0"/>
                          </a:cubicBezTo>
                          <a:cubicBezTo>
                            <a:pt x="1254156" y="-14982"/>
                            <a:pt x="1436490" y="27508"/>
                            <a:pt x="1739529" y="0"/>
                          </a:cubicBezTo>
                          <a:cubicBezTo>
                            <a:pt x="2042568" y="-27508"/>
                            <a:pt x="2097717" y="11299"/>
                            <a:pt x="2303039" y="0"/>
                          </a:cubicBezTo>
                          <a:cubicBezTo>
                            <a:pt x="2508361" y="-11299"/>
                            <a:pt x="2708912" y="5991"/>
                            <a:pt x="2866548" y="0"/>
                          </a:cubicBezTo>
                          <a:cubicBezTo>
                            <a:pt x="3024184" y="-5991"/>
                            <a:pt x="3344645" y="-2928"/>
                            <a:pt x="3577060" y="0"/>
                          </a:cubicBezTo>
                          <a:cubicBezTo>
                            <a:pt x="3809475" y="2928"/>
                            <a:pt x="3854069" y="6056"/>
                            <a:pt x="4091568" y="0"/>
                          </a:cubicBezTo>
                          <a:cubicBezTo>
                            <a:pt x="4329067" y="-6056"/>
                            <a:pt x="4613882" y="-34690"/>
                            <a:pt x="4900082" y="0"/>
                          </a:cubicBezTo>
                          <a:cubicBezTo>
                            <a:pt x="4922817" y="180203"/>
                            <a:pt x="4873941" y="386797"/>
                            <a:pt x="4900082" y="624903"/>
                          </a:cubicBezTo>
                          <a:cubicBezTo>
                            <a:pt x="4721005" y="608852"/>
                            <a:pt x="4586048" y="628402"/>
                            <a:pt x="4385573" y="624903"/>
                          </a:cubicBezTo>
                          <a:cubicBezTo>
                            <a:pt x="4185098" y="621404"/>
                            <a:pt x="3971882" y="611052"/>
                            <a:pt x="3773063" y="624903"/>
                          </a:cubicBezTo>
                          <a:cubicBezTo>
                            <a:pt x="3574244" y="638755"/>
                            <a:pt x="3339327" y="638568"/>
                            <a:pt x="3209554" y="624903"/>
                          </a:cubicBezTo>
                          <a:cubicBezTo>
                            <a:pt x="3079781" y="611238"/>
                            <a:pt x="2840593" y="598642"/>
                            <a:pt x="2499042" y="624903"/>
                          </a:cubicBezTo>
                          <a:cubicBezTo>
                            <a:pt x="2157491" y="651164"/>
                            <a:pt x="2077130" y="654100"/>
                            <a:pt x="1788530" y="624903"/>
                          </a:cubicBezTo>
                          <a:cubicBezTo>
                            <a:pt x="1499930" y="595706"/>
                            <a:pt x="1380009" y="600550"/>
                            <a:pt x="1274021" y="624903"/>
                          </a:cubicBezTo>
                          <a:cubicBezTo>
                            <a:pt x="1168033" y="649256"/>
                            <a:pt x="815754" y="613067"/>
                            <a:pt x="661511" y="624903"/>
                          </a:cubicBezTo>
                          <a:cubicBezTo>
                            <a:pt x="507268" y="636740"/>
                            <a:pt x="191592" y="607287"/>
                            <a:pt x="0" y="624903"/>
                          </a:cubicBezTo>
                          <a:cubicBezTo>
                            <a:pt x="-21216" y="402110"/>
                            <a:pt x="-4176" y="304210"/>
                            <a:pt x="0" y="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t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Was bedeutet dieses Wissen für die Gestaltung von Unterricht und die Unterstützung der Lernenden?</a:t>
              </a:r>
            </a:p>
          </p:txBody>
        </p:sp>
        <p:cxnSp>
          <p:nvCxnSpPr>
            <p:cNvPr id="39" name="Gerade Verbindung 38">
              <a:extLst>
                <a:ext uri="{FF2B5EF4-FFF2-40B4-BE49-F238E27FC236}">
                  <a16:creationId xmlns:a16="http://schemas.microsoft.com/office/drawing/2014/main" id="{998F31D1-A56F-C7CA-F07B-154C9BEED532}"/>
                </a:ext>
              </a:extLst>
            </p:cNvPr>
            <p:cNvCxnSpPr>
              <a:cxnSpLocks/>
              <a:stCxn id="29" idx="3"/>
            </p:cNvCxnSpPr>
            <p:nvPr/>
          </p:nvCxnSpPr>
          <p:spPr>
            <a:xfrm>
              <a:off x="5029200" y="4386775"/>
              <a:ext cx="1828800" cy="97871"/>
            </a:xfrm>
            <a:prstGeom prst="line">
              <a:avLst/>
            </a:prstGeom>
            <a:ln w="1905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E0416DB-9AC5-AA59-5D84-013FE382C4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439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D6C89B-D21A-82E2-2102-7F7012091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Simulation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7148312-E852-AF2C-B138-523562F399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36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607D8B5-9D7D-9009-4131-5DF3E2A36D4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6DD25916-6234-B2E5-0B02-D0E5D8BD87F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Impulse und erste Simulation</a:t>
            </a:r>
          </a:p>
        </p:txBody>
      </p:sp>
      <p:grpSp>
        <p:nvGrpSpPr>
          <p:cNvPr id="30" name="Gruppieren 29">
            <a:extLst>
              <a:ext uri="{FF2B5EF4-FFF2-40B4-BE49-F238E27FC236}">
                <a16:creationId xmlns:a16="http://schemas.microsoft.com/office/drawing/2014/main" id="{9379F4FE-32B0-5904-F6C4-14C041AA1D10}"/>
              </a:ext>
            </a:extLst>
          </p:cNvPr>
          <p:cNvGrpSpPr/>
          <p:nvPr/>
        </p:nvGrpSpPr>
        <p:grpSpPr>
          <a:xfrm>
            <a:off x="349622" y="960877"/>
            <a:ext cx="901988" cy="2438400"/>
            <a:chOff x="419960" y="1123950"/>
            <a:chExt cx="901988" cy="2438400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5AEB16E-2E3A-4AEB-54C4-BDA6F7723694}"/>
                </a:ext>
              </a:extLst>
            </p:cNvPr>
            <p:cNvSpPr/>
            <p:nvPr/>
          </p:nvSpPr>
          <p:spPr>
            <a:xfrm>
              <a:off x="419960" y="1123950"/>
              <a:ext cx="527538" cy="24384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Einführung</a:t>
              </a:r>
            </a:p>
          </p:txBody>
        </p:sp>
        <p:sp>
          <p:nvSpPr>
            <p:cNvPr id="16" name="Dreieck 15">
              <a:extLst>
                <a:ext uri="{FF2B5EF4-FFF2-40B4-BE49-F238E27FC236}">
                  <a16:creationId xmlns:a16="http://schemas.microsoft.com/office/drawing/2014/main" id="{D3A110C8-4ABB-7671-05E9-2B0CAF827B93}"/>
                </a:ext>
              </a:extLst>
            </p:cNvPr>
            <p:cNvSpPr/>
            <p:nvPr/>
          </p:nvSpPr>
          <p:spPr>
            <a:xfrm rot="5400000">
              <a:off x="1008520" y="2272106"/>
              <a:ext cx="460115" cy="16674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E227C2D3-7361-BA0F-BFBF-42BDEDD493E9}"/>
              </a:ext>
            </a:extLst>
          </p:cNvPr>
          <p:cNvGrpSpPr/>
          <p:nvPr/>
        </p:nvGrpSpPr>
        <p:grpSpPr>
          <a:xfrm>
            <a:off x="1465384" y="960877"/>
            <a:ext cx="2912838" cy="2438400"/>
            <a:chOff x="1535722" y="1123950"/>
            <a:chExt cx="2912838" cy="2438400"/>
          </a:xfrm>
        </p:grpSpPr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43FCC4A2-6D8A-9CFD-FEBB-F894C9A27327}"/>
                </a:ext>
              </a:extLst>
            </p:cNvPr>
            <p:cNvSpPr/>
            <p:nvPr/>
          </p:nvSpPr>
          <p:spPr>
            <a:xfrm>
              <a:off x="1535722" y="1123950"/>
              <a:ext cx="527538" cy="2438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Aufgaben analysieren</a:t>
              </a: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C9C6ECBD-6A5D-FA05-1CF7-FE0AE0367BDD}"/>
                </a:ext>
              </a:extLst>
            </p:cNvPr>
            <p:cNvSpPr/>
            <p:nvPr/>
          </p:nvSpPr>
          <p:spPr>
            <a:xfrm>
              <a:off x="2330822" y="1123950"/>
              <a:ext cx="527538" cy="2438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Beobachten</a:t>
              </a: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F605AB92-AA82-F35C-32BE-AA0C6BB21EEC}"/>
                </a:ext>
              </a:extLst>
            </p:cNvPr>
            <p:cNvSpPr/>
            <p:nvPr/>
          </p:nvSpPr>
          <p:spPr>
            <a:xfrm>
              <a:off x="3125922" y="1123950"/>
              <a:ext cx="527538" cy="2438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Diagnostizieren</a:t>
              </a: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0C55AE82-3C7E-92C0-C0C6-527860C677C3}"/>
                </a:ext>
              </a:extLst>
            </p:cNvPr>
            <p:cNvSpPr/>
            <p:nvPr/>
          </p:nvSpPr>
          <p:spPr>
            <a:xfrm>
              <a:off x="3921022" y="1123950"/>
              <a:ext cx="527538" cy="243840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Nutzen</a:t>
              </a:r>
            </a:p>
          </p:txBody>
        </p:sp>
        <p:sp>
          <p:nvSpPr>
            <p:cNvPr id="17" name="Dreieck 16">
              <a:extLst>
                <a:ext uri="{FF2B5EF4-FFF2-40B4-BE49-F238E27FC236}">
                  <a16:creationId xmlns:a16="http://schemas.microsoft.com/office/drawing/2014/main" id="{7F409263-38C9-B09C-99A1-B59A169E6D58}"/>
                </a:ext>
              </a:extLst>
            </p:cNvPr>
            <p:cNvSpPr/>
            <p:nvPr/>
          </p:nvSpPr>
          <p:spPr>
            <a:xfrm rot="5400000">
              <a:off x="1966983" y="2272107"/>
              <a:ext cx="460115" cy="166740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  <p:sp>
          <p:nvSpPr>
            <p:cNvPr id="18" name="Dreieck 17">
              <a:extLst>
                <a:ext uri="{FF2B5EF4-FFF2-40B4-BE49-F238E27FC236}">
                  <a16:creationId xmlns:a16="http://schemas.microsoft.com/office/drawing/2014/main" id="{0D66F86C-C445-20DE-51BA-0D8EF63F8392}"/>
                </a:ext>
              </a:extLst>
            </p:cNvPr>
            <p:cNvSpPr/>
            <p:nvPr/>
          </p:nvSpPr>
          <p:spPr>
            <a:xfrm rot="5400000">
              <a:off x="2762083" y="2272107"/>
              <a:ext cx="460115" cy="166740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  <p:sp>
          <p:nvSpPr>
            <p:cNvPr id="19" name="Dreieck 18">
              <a:extLst>
                <a:ext uri="{FF2B5EF4-FFF2-40B4-BE49-F238E27FC236}">
                  <a16:creationId xmlns:a16="http://schemas.microsoft.com/office/drawing/2014/main" id="{197BA0B2-9D0C-CD14-7288-242CB4223B81}"/>
                </a:ext>
              </a:extLst>
            </p:cNvPr>
            <p:cNvSpPr/>
            <p:nvPr/>
          </p:nvSpPr>
          <p:spPr>
            <a:xfrm rot="5400000">
              <a:off x="3557183" y="2272107"/>
              <a:ext cx="460115" cy="166740"/>
            </a:xfrm>
            <a:prstGeom prst="triangle">
              <a:avLst/>
            </a:prstGeom>
            <a:solidFill>
              <a:schemeClr val="accent6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326398D1-B971-21C0-1F4A-D95D608D58E5}"/>
              </a:ext>
            </a:extLst>
          </p:cNvPr>
          <p:cNvGrpSpPr/>
          <p:nvPr/>
        </p:nvGrpSpPr>
        <p:grpSpPr>
          <a:xfrm>
            <a:off x="4623933" y="973203"/>
            <a:ext cx="911429" cy="2438400"/>
            <a:chOff x="4694271" y="1136276"/>
            <a:chExt cx="911429" cy="243840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0267CA5A-E947-7A24-3561-47EF493679D3}"/>
                </a:ext>
              </a:extLst>
            </p:cNvPr>
            <p:cNvSpPr/>
            <p:nvPr/>
          </p:nvSpPr>
          <p:spPr>
            <a:xfrm>
              <a:off x="5078162" y="1136276"/>
              <a:ext cx="527538" cy="24384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Feedback</a:t>
              </a:r>
            </a:p>
          </p:txBody>
        </p:sp>
        <p:sp>
          <p:nvSpPr>
            <p:cNvPr id="20" name="Dreieck 19">
              <a:extLst>
                <a:ext uri="{FF2B5EF4-FFF2-40B4-BE49-F238E27FC236}">
                  <a16:creationId xmlns:a16="http://schemas.microsoft.com/office/drawing/2014/main" id="{D22239BE-2E6C-ECEA-DBA4-8400936A6BAE}"/>
                </a:ext>
              </a:extLst>
            </p:cNvPr>
            <p:cNvSpPr/>
            <p:nvPr/>
          </p:nvSpPr>
          <p:spPr>
            <a:xfrm rot="5400000">
              <a:off x="4547583" y="2272107"/>
              <a:ext cx="460115" cy="16674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Gruppieren 31">
            <a:extLst>
              <a:ext uri="{FF2B5EF4-FFF2-40B4-BE49-F238E27FC236}">
                <a16:creationId xmlns:a16="http://schemas.microsoft.com/office/drawing/2014/main" id="{CD3806F4-8484-D2B2-3204-B38C40044CCD}"/>
              </a:ext>
            </a:extLst>
          </p:cNvPr>
          <p:cNvGrpSpPr/>
          <p:nvPr/>
        </p:nvGrpSpPr>
        <p:grpSpPr>
          <a:xfrm>
            <a:off x="5585773" y="973203"/>
            <a:ext cx="1348427" cy="2438400"/>
            <a:chOff x="5656111" y="1136276"/>
            <a:chExt cx="1348427" cy="2438400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9BE8629D-DFD2-132A-0718-EEA318BD556E}"/>
                </a:ext>
              </a:extLst>
            </p:cNvPr>
            <p:cNvSpPr/>
            <p:nvPr/>
          </p:nvSpPr>
          <p:spPr>
            <a:xfrm>
              <a:off x="5873262" y="1136276"/>
              <a:ext cx="527538" cy="24384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Reflexion</a:t>
              </a:r>
            </a:p>
          </p:txBody>
        </p:sp>
        <p:sp>
          <p:nvSpPr>
            <p:cNvPr id="21" name="Dreieck 20">
              <a:extLst>
                <a:ext uri="{FF2B5EF4-FFF2-40B4-BE49-F238E27FC236}">
                  <a16:creationId xmlns:a16="http://schemas.microsoft.com/office/drawing/2014/main" id="{B2008CFF-7F33-EE71-4968-B778F45AC108}"/>
                </a:ext>
              </a:extLst>
            </p:cNvPr>
            <p:cNvSpPr/>
            <p:nvPr/>
          </p:nvSpPr>
          <p:spPr>
            <a:xfrm rot="5400000">
              <a:off x="5509423" y="2272107"/>
              <a:ext cx="460115" cy="16674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  <p:sp>
          <p:nvSpPr>
            <p:cNvPr id="6" name="Dreieck 5">
              <a:extLst>
                <a:ext uri="{FF2B5EF4-FFF2-40B4-BE49-F238E27FC236}">
                  <a16:creationId xmlns:a16="http://schemas.microsoft.com/office/drawing/2014/main" id="{A17AAB58-B59C-AD45-596A-BF81251B52AA}"/>
                </a:ext>
              </a:extLst>
            </p:cNvPr>
            <p:cNvSpPr/>
            <p:nvPr/>
          </p:nvSpPr>
          <p:spPr>
            <a:xfrm rot="5400000">
              <a:off x="6304523" y="2272106"/>
              <a:ext cx="460115" cy="166740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8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92CB6F2D-64C5-D9FA-B98F-7E2262462253}"/>
                </a:ext>
              </a:extLst>
            </p:cNvPr>
            <p:cNvSpPr/>
            <p:nvPr/>
          </p:nvSpPr>
          <p:spPr>
            <a:xfrm rot="5400000">
              <a:off x="6553200" y="2167907"/>
              <a:ext cx="527538" cy="375138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…</a:t>
              </a: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AA06482E-7270-DB9B-EADD-4FB42BC329BD}"/>
              </a:ext>
            </a:extLst>
          </p:cNvPr>
          <p:cNvGrpSpPr/>
          <p:nvPr/>
        </p:nvGrpSpPr>
        <p:grpSpPr>
          <a:xfrm>
            <a:off x="1084868" y="2422461"/>
            <a:ext cx="3111993" cy="1855254"/>
            <a:chOff x="1155206" y="2585534"/>
            <a:chExt cx="3111993" cy="1855254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D2D3C9B0-39E4-5AAE-3111-48746C802FFD}"/>
                </a:ext>
              </a:extLst>
            </p:cNvPr>
            <p:cNvSpPr/>
            <p:nvPr/>
          </p:nvSpPr>
          <p:spPr>
            <a:xfrm rot="10800000" flipV="1">
              <a:off x="1155206" y="3980672"/>
              <a:ext cx="3111993" cy="46011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lang="de-DE" sz="1800" dirty="0">
                  <a:solidFill>
                    <a:schemeClr val="tx1"/>
                  </a:solidFill>
                </a:rPr>
                <a:t>Impulse zu den Praktiken</a:t>
              </a:r>
            </a:p>
          </p:txBody>
        </p: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14FB967F-AEC1-4DDE-635D-8437C53DE343}"/>
                </a:ext>
              </a:extLst>
            </p:cNvPr>
            <p:cNvCxnSpPr/>
            <p:nvPr/>
          </p:nvCxnSpPr>
          <p:spPr>
            <a:xfrm flipV="1">
              <a:off x="1321948" y="2585534"/>
              <a:ext cx="0" cy="1395138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Gerade Verbindung mit Pfeil 24">
              <a:extLst>
                <a:ext uri="{FF2B5EF4-FFF2-40B4-BE49-F238E27FC236}">
                  <a16:creationId xmlns:a16="http://schemas.microsoft.com/office/drawing/2014/main" id="{223F14EC-1C19-EBB0-DA2A-5F9AC1576AF2}"/>
                </a:ext>
              </a:extLst>
            </p:cNvPr>
            <p:cNvCxnSpPr/>
            <p:nvPr/>
          </p:nvCxnSpPr>
          <p:spPr>
            <a:xfrm flipV="1">
              <a:off x="3004900" y="2585534"/>
              <a:ext cx="0" cy="1395138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Gerade Verbindung mit Pfeil 25">
              <a:extLst>
                <a:ext uri="{FF2B5EF4-FFF2-40B4-BE49-F238E27FC236}">
                  <a16:creationId xmlns:a16="http://schemas.microsoft.com/office/drawing/2014/main" id="{75A5B327-DEA8-4115-83A1-EC32E9846019}"/>
                </a:ext>
              </a:extLst>
            </p:cNvPr>
            <p:cNvCxnSpPr/>
            <p:nvPr/>
          </p:nvCxnSpPr>
          <p:spPr>
            <a:xfrm flipV="1">
              <a:off x="2209800" y="2585534"/>
              <a:ext cx="0" cy="1395138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Gerade Verbindung mit Pfeil 26">
              <a:extLst>
                <a:ext uri="{FF2B5EF4-FFF2-40B4-BE49-F238E27FC236}">
                  <a16:creationId xmlns:a16="http://schemas.microsoft.com/office/drawing/2014/main" id="{95BAAD9D-CFCE-6CDF-D9F3-1AA9F6A14687}"/>
                </a:ext>
              </a:extLst>
            </p:cNvPr>
            <p:cNvCxnSpPr/>
            <p:nvPr/>
          </p:nvCxnSpPr>
          <p:spPr>
            <a:xfrm flipV="1">
              <a:off x="3800000" y="2585534"/>
              <a:ext cx="0" cy="1395138"/>
            </a:xfrm>
            <a:prstGeom prst="straightConnector1">
              <a:avLst/>
            </a:prstGeom>
            <a:ln>
              <a:solidFill>
                <a:schemeClr val="tx1"/>
              </a:solidFill>
              <a:tailEnd type="stealth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73DEF6D-2030-75C9-747A-33E00FDCF7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8E4EA72-501A-0BF5-D494-41E5C01383EA}"/>
              </a:ext>
            </a:extLst>
          </p:cNvPr>
          <p:cNvSpPr txBox="1"/>
          <p:nvPr/>
        </p:nvSpPr>
        <p:spPr>
          <a:xfrm>
            <a:off x="4695367" y="4122204"/>
            <a:ext cx="4390703" cy="738664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sz="1400" dirty="0"/>
              <a:t>Bitte arbeiten Sie im Simulationssystem immer nur bis zu der Seite weiter, auf der Sie aufgefordert werden zu warten bis die nächste Phase beginnt!</a:t>
            </a:r>
          </a:p>
        </p:txBody>
      </p:sp>
    </p:spTree>
    <p:extLst>
      <p:ext uri="{BB962C8B-B14F-4D97-AF65-F5344CB8AC3E}">
        <p14:creationId xmlns:p14="http://schemas.microsoft.com/office/powerpoint/2010/main" val="94527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144E7F-656C-46C8-A527-F6A969464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Simulation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8ABC2FCA-FE5A-03B3-AA57-892000D5B1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37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D68F1B4F-661E-D52E-4DD3-6E73D7DB207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514350"/>
            <a:ext cx="6013938" cy="4359599"/>
          </a:xfrm>
        </p:spPr>
        <p:txBody>
          <a:bodyPr/>
          <a:lstStyle/>
          <a:p>
            <a:pPr marL="0" lvl="2" indent="0">
              <a:buNone/>
            </a:pPr>
            <a:r>
              <a:rPr lang="de-DE" dirty="0"/>
              <a:t>Sie agieren als Lehrkraft einer Klasse der 6. Jahrgangsstufe </a:t>
            </a:r>
            <a:br>
              <a:rPr lang="de-DE" dirty="0"/>
            </a:br>
            <a:r>
              <a:rPr lang="de-DE" dirty="0"/>
              <a:t>in ihrer Schulart.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Abschließende Übungseinheit</a:t>
            </a:r>
          </a:p>
          <a:p>
            <a:pPr marL="176212" lvl="3" indent="0">
              <a:buNone/>
            </a:pPr>
            <a:r>
              <a:rPr lang="de-DE" dirty="0"/>
              <a:t>In Vorbereitung vor einer Klassenarbeit/Schulaufgabe.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Thema Dezimalbrüche</a:t>
            </a:r>
          </a:p>
          <a:p>
            <a:pPr marL="176212" lvl="3" indent="0">
              <a:buNone/>
            </a:pPr>
            <a:r>
              <a:rPr lang="de-DE" dirty="0"/>
              <a:t>bis einschließlich Addition und Subtraktion.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Vorgefertigtes Aufgabenset</a:t>
            </a:r>
          </a:p>
          <a:p>
            <a:pPr marL="176212" lvl="3" indent="0">
              <a:buNone/>
            </a:pPr>
            <a:r>
              <a:rPr lang="de-DE" dirty="0"/>
              <a:t>Auswahl durch Sie, Bearbeitung durch die Schüler:innen.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Ablauf der Simulation</a:t>
            </a:r>
          </a:p>
          <a:p>
            <a:pPr lvl="3"/>
            <a:r>
              <a:rPr lang="de-DE" dirty="0"/>
              <a:t>Vorbereitung im Vorfeld (Aufgaben analysieren).</a:t>
            </a:r>
          </a:p>
          <a:p>
            <a:pPr lvl="3"/>
            <a:r>
              <a:rPr lang="de-DE" dirty="0"/>
              <a:t>Beobachten einer ausgewählten Lernenden in der Stunde.</a:t>
            </a:r>
          </a:p>
          <a:p>
            <a:pPr lvl="3"/>
            <a:r>
              <a:rPr lang="de-DE" dirty="0"/>
              <a:t>Fokussierte Diagnose anhand gezielt ausgewählter Aufgaben.</a:t>
            </a:r>
          </a:p>
          <a:p>
            <a:pPr lvl="3"/>
            <a:r>
              <a:rPr lang="de-DE" dirty="0"/>
              <a:t>Nutzung der Erkenntnisse für die weitere Arbeit.</a:t>
            </a:r>
          </a:p>
          <a:p>
            <a:pPr marL="176212" lvl="3" indent="0">
              <a:buNone/>
            </a:pPr>
            <a:r>
              <a:rPr lang="de-DE" i="1" dirty="0">
                <a:solidFill>
                  <a:schemeClr val="bg1">
                    <a:lumMod val="50000"/>
                  </a:schemeClr>
                </a:solidFill>
              </a:rPr>
              <a:t>Einige wenige Fragen zur Wahrnehmung der Simulation.</a:t>
            </a:r>
          </a:p>
          <a:p>
            <a:pPr lvl="3"/>
            <a:endParaRPr lang="de-DE" dirty="0"/>
          </a:p>
          <a:p>
            <a:pPr lvl="3"/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AC790347-C24E-87A8-8621-C63EC142DB4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8" name="Inhaltsplatzhalter 5">
            <a:extLst>
              <a:ext uri="{FF2B5EF4-FFF2-40B4-BE49-F238E27FC236}">
                <a16:creationId xmlns:a16="http://schemas.microsoft.com/office/drawing/2014/main" id="{233EFABA-8B29-82AF-FF47-868BA89A6C7B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6D63601-CDC5-40C7-EF37-47BFA10F95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5" name="Inhaltsplatzhalter 5">
            <a:extLst>
              <a:ext uri="{FF2B5EF4-FFF2-40B4-BE49-F238E27FC236}">
                <a16:creationId xmlns:a16="http://schemas.microsoft.com/office/drawing/2014/main" id="{7C542DDA-D867-2E67-7719-EB745B04E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60123" y="-2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295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6383D0-11FF-A88D-A095-993978973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4AB1AF-62CB-94B6-27A3-467032580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Simulation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0A2A57B-EB64-A622-43B4-AFAB40E5B91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38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B99B4F5C-F097-852B-37F1-2188D31CF22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13938" cy="3981709"/>
          </a:xfrm>
        </p:spPr>
        <p:txBody>
          <a:bodyPr/>
          <a:lstStyle/>
          <a:p>
            <a:pPr lvl="2"/>
            <a:r>
              <a:rPr lang="de-DE" i="1" dirty="0">
                <a:solidFill>
                  <a:schemeClr val="accent2"/>
                </a:solidFill>
              </a:rPr>
              <a:t>Achtung! Simulierte Situation</a:t>
            </a:r>
          </a:p>
          <a:p>
            <a:pPr lvl="3"/>
            <a:r>
              <a:rPr lang="de-DE" dirty="0"/>
              <a:t>Es geht vor allem darum bestimmte Praktiken </a:t>
            </a:r>
            <a:br>
              <a:rPr lang="de-DE" dirty="0"/>
            </a:br>
            <a:r>
              <a:rPr lang="de-DE" dirty="0"/>
              <a:t>gezielt anzuwenden und zu reflektieren.</a:t>
            </a:r>
          </a:p>
          <a:p>
            <a:pPr lvl="3"/>
            <a:r>
              <a:rPr lang="de-DE" dirty="0"/>
              <a:t>Es geht </a:t>
            </a:r>
            <a:r>
              <a:rPr lang="de-DE" i="1" dirty="0"/>
              <a:t>nicht</a:t>
            </a:r>
            <a:r>
              <a:rPr lang="de-DE" dirty="0"/>
              <a:t> darum, eine authentische Darstellung </a:t>
            </a:r>
            <a:br>
              <a:rPr lang="de-DE" dirty="0"/>
            </a:br>
            <a:r>
              <a:rPr lang="de-DE" dirty="0"/>
              <a:t>des Unterrichtsalltags zu liefern.</a:t>
            </a:r>
          </a:p>
          <a:p>
            <a:pPr lvl="3"/>
            <a:r>
              <a:rPr lang="de-DE" dirty="0"/>
              <a:t>Es geht auch </a:t>
            </a:r>
            <a:r>
              <a:rPr lang="de-DE" i="1" dirty="0"/>
              <a:t>nicht</a:t>
            </a:r>
            <a:r>
              <a:rPr lang="de-DE" dirty="0"/>
              <a:t> darum, Ihre Handlungen zu bewerten.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Notizen statt Erinnerung</a:t>
            </a:r>
          </a:p>
          <a:p>
            <a:pPr marL="176212" lvl="3" indent="0">
              <a:buNone/>
            </a:pPr>
            <a:r>
              <a:rPr lang="de-DE" dirty="0"/>
              <a:t>Typische Gedanken in der Simulation explizit machen.</a:t>
            </a:r>
          </a:p>
          <a:p>
            <a:pPr lvl="4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Reflexion</a:t>
            </a:r>
          </a:p>
          <a:p>
            <a:pPr marL="176212" lvl="3" indent="0">
              <a:buNone/>
            </a:pPr>
            <a:r>
              <a:rPr lang="de-DE" dirty="0"/>
              <a:t>Die Simulation dient vor allem dazu, Ihre Erfahrungen später zu reflektieren.</a:t>
            </a:r>
          </a:p>
          <a:p>
            <a:pPr marL="347662" lvl="4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Lassen Sie sich auf die Simulation ein!</a:t>
            </a:r>
          </a:p>
          <a:p>
            <a:pPr marL="176212" lvl="3" indent="0">
              <a:buNone/>
            </a:pPr>
            <a:r>
              <a:rPr lang="de-DE" dirty="0"/>
              <a:t>Handeln Sie – soweit möglich – so, wie Sie als „echte Lehrkraft“ handeln würden!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B2DA120-8CE8-9E79-0F0B-4386DC23B1C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5F6BE54-5E0D-6866-A833-E30F3E3D23E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„Fiction </a:t>
            </a:r>
            <a:r>
              <a:rPr lang="de-DE" dirty="0" err="1"/>
              <a:t>contract</a:t>
            </a:r>
            <a:r>
              <a:rPr lang="de-DE" dirty="0"/>
              <a:t>“</a:t>
            </a:r>
          </a:p>
        </p:txBody>
      </p:sp>
      <p:pic>
        <p:nvPicPr>
          <p:cNvPr id="8" name="Inhaltsplatzhalter 5">
            <a:extLst>
              <a:ext uri="{FF2B5EF4-FFF2-40B4-BE49-F238E27FC236}">
                <a16:creationId xmlns:a16="http://schemas.microsoft.com/office/drawing/2014/main" id="{71325788-3CAC-9707-CC83-5ECFF8A91C87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2DFCCCC-5185-5DDE-5509-70F303EC9E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9" name="Inhaltsplatzhalter 5">
            <a:extLst>
              <a:ext uri="{FF2B5EF4-FFF2-40B4-BE49-F238E27FC236}">
                <a16:creationId xmlns:a16="http://schemas.microsoft.com/office/drawing/2014/main" id="{5930CD67-C790-F66C-B5EE-1F1505A285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60123" y="-783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617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6A1B5CE-1D5B-2179-6843-9C9F6E1AE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Überblick über die Inhalte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E547345-98A0-6F19-3F64-6E6016F2EFA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05D5917-D9FB-45C6-172F-6B8CE9E1132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6C7E5CB-F3CD-B65B-AD2A-90501DD21F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8" name="Zusammenfassungszoom 7">
                <a:extLst>
                  <a:ext uri="{FF2B5EF4-FFF2-40B4-BE49-F238E27FC236}">
                    <a16:creationId xmlns:a16="http://schemas.microsoft.com/office/drawing/2014/main" id="{0B1142F8-6BC9-2B92-37CD-4D416620E10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45879103"/>
                  </p:ext>
                </p:extLst>
              </p:nvPr>
            </p:nvGraphicFramePr>
            <p:xfrm>
              <a:off x="82550" y="514350"/>
              <a:ext cx="8991600" cy="4359275"/>
            </p:xfrm>
            <a:graphic>
              <a:graphicData uri="http://schemas.microsoft.com/office/powerpoint/2016/summaryzoom">
                <psuz:summaryZm>
                  <psuz:summaryZmObj sectionId="{AD171C37-581C-E549-97F7-A865084DBAE1}">
                    <psuz:zmPr id="{0A122A69-8E60-0B4F-AA76-F73F5AB14267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921197" y="130779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191904A9-3D3D-E24C-BE88-7975EA1F97B1}">
                    <psuz:zmPr id="{5CD065F5-D338-3D46-9B0D-1003070B1836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333327" y="130779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80587CF3-2C42-E741-93FF-4CB41806BF21}">
                    <psuz:zmPr id="{78468767-9303-CC4A-971E-9900696E113E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745457" y="130779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21171824-61A7-6B4A-A633-01E7C1642AC7}">
                    <psuz:zmPr id="{F6EB815B-497A-CE42-838B-37C3116FEDDE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921197" y="1525746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27335842-A406-0642-9B3C-DC866E458734}">
                    <psuz:zmPr id="{76BCF790-7366-824A-AF91-949BF8E570D1}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333327" y="1525746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D4E41598-919B-B149-B5CA-DFFE2B86166F}">
                    <psuz:zmPr id="{E2D1F04E-03AA-C246-9842-C91E65C7B991}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745457" y="1525746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C2AF9A2F-49F8-5141-9513-C0FDE0868CC7}">
                    <psuz:zmPr id="{6C4CE344-FA1A-3548-ABAC-F37120999737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921197" y="2920713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CF93E31A-3FD5-8349-A90F-300B63A33067}">
                    <psuz:zmPr id="{47FD1F62-A057-2D44-B183-0FB9A5B9D1FA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3333327" y="2920713"/>
                          <a:ext cx="2324945" cy="130778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8" name="Zusammenfassungszoom 7">
                <a:extLst>
                  <a:ext uri="{FF2B5EF4-FFF2-40B4-BE49-F238E27FC236}">
                    <a16:creationId xmlns:a16="http://schemas.microsoft.com/office/drawing/2014/main" id="{0B1142F8-6BC9-2B92-37CD-4D416620E105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82550" y="514350"/>
                <a:ext cx="8991600" cy="4359275"/>
                <a:chOff x="82550" y="514350"/>
                <a:chExt cx="8991600" cy="4359275"/>
              </a:xfrm>
            </p:grpSpPr>
            <p:pic>
              <p:nvPicPr>
                <p:cNvPr id="4" name="Grafik 4">
                  <a:hlinkClick r:id="rId9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03747" y="645129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Grafik 7">
                  <a:hlinkClick r:id="rId10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3415877" y="645129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9" name="Grafik 9">
                  <a:hlinkClick r:id="rId11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5828007" y="645129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0" name="Grafik 10">
                  <a:hlinkClick r:id="rId12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03747" y="2040096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1" name="Grafik 11">
                  <a:hlinkClick r:id="rId13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415877" y="2040096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2" name="Grafik 12">
                  <a:hlinkClick r:id="rId14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5828007" y="2040096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3" name="Grafik 13"/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003747" y="3435063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14" name="Grafik 14"/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3415877" y="3435063"/>
                  <a:ext cx="2324945" cy="130778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41997584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5988A-4AE0-A66B-FB8C-42C055B8F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D5A3FC-405B-CD02-9C34-8073F908C29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39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A9A504A-1524-E764-2A7F-8A97048EAD2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3.1 Aufgaben analysieren</a:t>
            </a:r>
          </a:p>
          <a:p>
            <a:pPr marL="361950" indent="0">
              <a:buNone/>
            </a:pPr>
            <a:r>
              <a:rPr lang="de-DE" dirty="0"/>
              <a:t>3.2 Beobachten</a:t>
            </a:r>
          </a:p>
          <a:p>
            <a:pPr marL="361950" indent="0">
              <a:buNone/>
            </a:pPr>
            <a:r>
              <a:rPr lang="de-DE" dirty="0"/>
              <a:t>3.3 Diagnostizieren</a:t>
            </a:r>
          </a:p>
          <a:p>
            <a:pPr marL="361950" indent="0">
              <a:buNone/>
            </a:pPr>
            <a:r>
              <a:rPr lang="de-DE" dirty="0"/>
              <a:t>3.4 Erkenntnisse nutzen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D632CE0-1C9E-C192-9602-950A17795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b="1" i="0" dirty="0">
                <a:ea typeface="ＭＳ Ｐゴシック" panose="020B0600070205080204" pitchFamily="34" charset="-128"/>
              </a:rPr>
              <a:t>3. Vier Praktiken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9D35472-C5DC-17C4-625B-A8CD02403A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32184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CE0D4E6B-EF2A-ED4C-A9FE-F7B2BF6E4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Aufgaben analysieren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C5D8947A-67C0-D34E-B15D-3DBCF2A3C4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40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DA8764E-3958-9E17-419F-7F7AA16FDDBB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i="1" dirty="0">
              <a:solidFill>
                <a:schemeClr val="accent2"/>
              </a:solidFill>
            </a:endParaRPr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Ziel</a:t>
            </a:r>
          </a:p>
          <a:p>
            <a:pPr lvl="2"/>
            <a:r>
              <a:rPr lang="de-DE" dirty="0"/>
              <a:t>Aufgaben mit hohem </a:t>
            </a:r>
            <a:r>
              <a:rPr lang="de-DE" u="sng" dirty="0"/>
              <a:t>diagnostischem Potential</a:t>
            </a:r>
            <a:r>
              <a:rPr lang="de-DE" dirty="0"/>
              <a:t> für den konkreten Lerninhalt identifizieren</a:t>
            </a:r>
          </a:p>
          <a:p>
            <a:pPr marL="176212" lvl="3" indent="0">
              <a:buNone/>
            </a:pPr>
            <a:r>
              <a:rPr lang="de-DE" dirty="0"/>
              <a:t>⟶ Aufgaben, die zuverlässig und effizient Informationen über das Verständnis der Lernenden liefern können.</a:t>
            </a:r>
          </a:p>
          <a:p>
            <a:pPr marL="176212" lvl="3" indent="0">
              <a:buNone/>
            </a:pPr>
            <a:endParaRPr lang="de-DE" dirty="0"/>
          </a:p>
          <a:p>
            <a:pPr marL="0" lvl="1" indent="-179388"/>
            <a:r>
              <a:rPr lang="de-DE" i="1" dirty="0">
                <a:solidFill>
                  <a:schemeClr val="accent2"/>
                </a:solidFill>
              </a:rPr>
              <a:t>Vorgehen</a:t>
            </a:r>
          </a:p>
          <a:p>
            <a:pPr lvl="2"/>
            <a:r>
              <a:rPr lang="de-DE" dirty="0"/>
              <a:t>Einen Überblick über die Aufgaben und Teilaufgaben verschaffen.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Welche Aufgaben können hilfreiche Hinweise über das Verständnis der </a:t>
            </a:r>
            <a:r>
              <a:rPr lang="de-DE" dirty="0" err="1"/>
              <a:t>Schüler:innen</a:t>
            </a:r>
            <a:r>
              <a:rPr lang="de-DE" dirty="0"/>
              <a:t> geben?</a:t>
            </a:r>
          </a:p>
          <a:p>
            <a:pPr marL="176212" lvl="3" indent="0">
              <a:buNone/>
            </a:pPr>
            <a:r>
              <a:rPr lang="de-DE" dirty="0"/>
              <a:t>⟶ markieren Sie die Aufgaben entsprechend!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dirty="0"/>
              <a:t>Worauf müssen Sie bei der Beobachtung besonders achten?</a:t>
            </a:r>
          </a:p>
          <a:p>
            <a:pPr marL="176212" lvl="3" indent="0">
              <a:buNone/>
            </a:pPr>
            <a:r>
              <a:rPr lang="de-DE" dirty="0"/>
              <a:t>Notieren Sie pro (Teil-)Aufgabe: typische Fehler, Lösungswege, mögliche Rückfragen,…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548162A-36B2-807D-F112-E564567B253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99384EA-7320-F242-98E8-D718C261C1B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Vorstellung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0F4354A-8CE7-B7DC-4505-67D735C548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72603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80A43-4696-84FA-DCFA-221943CEA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D13808E4-A31E-CA46-D31F-5C593C5D8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Aufgaben analysieren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A49599E9-EB8D-5107-27E0-B403E4C989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41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AE02E84-4B9D-066A-DDE1-D4988A95B68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Simulation</a:t>
            </a:r>
            <a:endParaRPr lang="de-DE" dirty="0"/>
          </a:p>
        </p:txBody>
      </p:sp>
      <p:pic>
        <p:nvPicPr>
          <p:cNvPr id="7" name="Inhaltsplatzhalter 5">
            <a:extLst>
              <a:ext uri="{FF2B5EF4-FFF2-40B4-BE49-F238E27FC236}">
                <a16:creationId xmlns:a16="http://schemas.microsoft.com/office/drawing/2014/main" id="{50DF7642-8991-D69B-E608-0078AC95F218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4506E88E-38A2-E037-8060-12F94A2E4AE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90138" cy="3981709"/>
          </a:xfrm>
        </p:spPr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Bevor wir mit der Simulation beginnen</a:t>
            </a:r>
          </a:p>
          <a:p>
            <a:pPr lvl="1"/>
            <a:r>
              <a:rPr lang="de-DE" dirty="0"/>
              <a:t>Ihre offenen Fragen zur Praktik </a:t>
            </a:r>
            <a:br>
              <a:rPr lang="de-DE" dirty="0"/>
            </a:br>
            <a:r>
              <a:rPr lang="de-DE" dirty="0"/>
              <a:t>„Aufgaben analysieren“?</a:t>
            </a:r>
          </a:p>
          <a:p>
            <a:pPr lvl="1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Erproben Sie nun die Praktik „Aufgaben analysieren“ 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i="1" dirty="0">
                <a:solidFill>
                  <a:schemeClr val="accent2"/>
                </a:solidFill>
              </a:rPr>
              <a:t>in der Simulation!</a:t>
            </a:r>
          </a:p>
          <a:p>
            <a:pPr lvl="1"/>
            <a:r>
              <a:rPr lang="de-DE" dirty="0"/>
              <a:t>Stellen Sie sich vor, Sie bereiten die simulierte Übungsstunde vor.</a:t>
            </a:r>
          </a:p>
          <a:p>
            <a:pPr lvl="2"/>
            <a:r>
              <a:rPr lang="de-DE" dirty="0"/>
              <a:t>Nutzen Sie Ihr Wissen zu Dezimalbrüchen!</a:t>
            </a:r>
          </a:p>
          <a:p>
            <a:pPr lvl="2"/>
            <a:r>
              <a:rPr lang="de-DE" dirty="0"/>
              <a:t>Lassen Sie sich auf die Simulation ein!</a:t>
            </a:r>
          </a:p>
          <a:p>
            <a:pPr marL="0" lvl="2" indent="0">
              <a:buNone/>
            </a:pPr>
            <a:r>
              <a:rPr lang="de-DE" dirty="0">
                <a:solidFill>
                  <a:schemeClr val="accent1"/>
                </a:solidFill>
              </a:rPr>
              <a:t>Zeitbegrenzung: 7½ Minuten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21A0ADC-3073-028E-D87C-640D344EE0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3" name="Inhaltsplatzhalter 5">
            <a:extLst>
              <a:ext uri="{FF2B5EF4-FFF2-40B4-BE49-F238E27FC236}">
                <a16:creationId xmlns:a16="http://schemas.microsoft.com/office/drawing/2014/main" id="{C9682993-8C72-8925-3C26-AFE48F2328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60122" y="0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5D9C9E8-42B9-3723-0F1C-A9DD9DE5E82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" name="Inhaltsplatzhalter 14">
            <a:extLst>
              <a:ext uri="{FF2B5EF4-FFF2-40B4-BE49-F238E27FC236}">
                <a16:creationId xmlns:a16="http://schemas.microsoft.com/office/drawing/2014/main" id="{BBFE958C-E9D7-D79D-D851-2BBC08361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334000" y="828106"/>
            <a:ext cx="685800" cy="1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48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AD482-AD69-AAA3-C227-A9907D1F4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94C4CC-B625-5145-6724-B55E82C0D72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42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6686030-9219-C3AE-D675-FA133A6CBF4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3.1 Aufgaben analysieren</a:t>
            </a:r>
          </a:p>
          <a:p>
            <a:pPr marL="361950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3.2 Beobachten</a:t>
            </a:r>
          </a:p>
          <a:p>
            <a:pPr marL="361950" indent="0">
              <a:buNone/>
            </a:pPr>
            <a:r>
              <a:rPr lang="de-DE" dirty="0"/>
              <a:t>3.3 Diagnostizieren</a:t>
            </a:r>
          </a:p>
          <a:p>
            <a:pPr marL="361950" indent="0">
              <a:buNone/>
            </a:pPr>
            <a:r>
              <a:rPr lang="de-DE" dirty="0"/>
              <a:t>3.4 Erkenntnisse nutzen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EBCB30-2B78-84FD-6AE2-C90E8A1BB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b="1" i="0" dirty="0">
                <a:ea typeface="ＭＳ Ｐゴシック" panose="020B0600070205080204" pitchFamily="34" charset="-128"/>
              </a:rPr>
              <a:t>3. Vier Praktiken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052FB5C-2799-4B04-8347-C85B03646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8943053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el 1">
            <a:extLst>
              <a:ext uri="{FF2B5EF4-FFF2-40B4-BE49-F238E27FC236}">
                <a16:creationId xmlns:a16="http://schemas.microsoft.com/office/drawing/2014/main" id="{1F7CD2D8-FEEA-E44A-A994-72C1C8628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anose="020B0600070205080204" pitchFamily="34" charset="-128"/>
              </a:rPr>
              <a:t>Beobachten</a:t>
            </a:r>
          </a:p>
        </p:txBody>
      </p:sp>
      <p:sp>
        <p:nvSpPr>
          <p:cNvPr id="100356" name="Foliennummernplatzhalter 4">
            <a:extLst>
              <a:ext uri="{FF2B5EF4-FFF2-40B4-BE49-F238E27FC236}">
                <a16:creationId xmlns:a16="http://schemas.microsoft.com/office/drawing/2014/main" id="{E935A987-28D8-EB4F-8047-A8C4B7F6C89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694AD08-B168-B042-9375-9C98867E6D56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43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139A8A2-2B34-6ED8-7178-936B6A2F198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Ziel</a:t>
            </a:r>
          </a:p>
          <a:p>
            <a:pPr lvl="2"/>
            <a:r>
              <a:rPr lang="de-DE" dirty="0"/>
              <a:t>Informationen über den aktuellen Lernstand der </a:t>
            </a:r>
            <a:r>
              <a:rPr lang="de-DE" dirty="0" err="1"/>
              <a:t>Schüler:in</a:t>
            </a:r>
            <a:r>
              <a:rPr lang="de-DE" dirty="0"/>
              <a:t> sammeln.</a:t>
            </a:r>
          </a:p>
          <a:p>
            <a:pPr lvl="2"/>
            <a:r>
              <a:rPr lang="de-DE" dirty="0"/>
              <a:t>Gedankengänge der Lernenden rekonstruieren.</a:t>
            </a:r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Vorgehen</a:t>
            </a:r>
          </a:p>
          <a:p>
            <a:pPr lvl="2"/>
            <a:r>
              <a:rPr lang="de-DE" dirty="0"/>
              <a:t>Aufgaben und </a:t>
            </a:r>
            <a:r>
              <a:rPr lang="de-DE"/>
              <a:t>Teilaufgaben gezielt auswählen</a:t>
            </a:r>
            <a:r>
              <a:rPr lang="de-DE" dirty="0"/>
              <a:t>.</a:t>
            </a:r>
          </a:p>
          <a:p>
            <a:pPr marL="176212" lvl="3" indent="0">
              <a:buNone/>
            </a:pPr>
            <a:r>
              <a:rPr lang="de-DE" dirty="0"/>
              <a:t>Initiale Lösung der </a:t>
            </a:r>
            <a:r>
              <a:rPr lang="de-DE" dirty="0" err="1"/>
              <a:t>Schüler:in</a:t>
            </a:r>
            <a:r>
              <a:rPr lang="de-DE" dirty="0"/>
              <a:t> beobachten.</a:t>
            </a:r>
          </a:p>
          <a:p>
            <a:pPr lvl="2"/>
            <a:r>
              <a:rPr lang="de-DE" dirty="0"/>
              <a:t>Gezielt Nachfragen auswählen.</a:t>
            </a:r>
          </a:p>
          <a:p>
            <a:pPr marL="176212" lvl="3" indent="0">
              <a:buNone/>
            </a:pPr>
            <a:r>
              <a:rPr lang="de-DE" dirty="0"/>
              <a:t>Antworten der </a:t>
            </a:r>
            <a:r>
              <a:rPr lang="de-DE" dirty="0" err="1"/>
              <a:t>Schüler:in</a:t>
            </a:r>
            <a:r>
              <a:rPr lang="de-DE" dirty="0"/>
              <a:t> beobachten.</a:t>
            </a:r>
          </a:p>
          <a:p>
            <a:pPr lvl="2"/>
            <a:r>
              <a:rPr lang="de-DE" dirty="0"/>
              <a:t>Dokumentation</a:t>
            </a:r>
          </a:p>
          <a:p>
            <a:pPr lvl="3"/>
            <a:r>
              <a:rPr lang="de-DE" dirty="0"/>
              <a:t>Lösungen auf Korrektheit bewerten.</a:t>
            </a:r>
          </a:p>
          <a:p>
            <a:pPr lvl="3"/>
            <a:r>
              <a:rPr lang="de-DE" dirty="0"/>
              <a:t>Lösungen auf Hinweise für Verständnis der zugrundeliegenden Zusammenhänge bewerten.</a:t>
            </a:r>
          </a:p>
          <a:p>
            <a:pPr lvl="3"/>
            <a:r>
              <a:rPr lang="de-DE" dirty="0"/>
              <a:t>Notizen für die weitere Diagnose erstellen.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E9AE200-72B9-2282-7F6E-2C54924FF72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06477B2-9F44-1647-AF9B-82100504776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Was gibt es zu beachten?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A1DF851-11CE-3976-5078-22AFE8651B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927004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7663B-D1AE-0E11-EC9F-A596970811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91DFEACF-3767-E770-83E1-7BBB0947E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Beobachten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C8E56C87-034E-DA78-F654-8E889E207B5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44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104A05C-0BE8-DE90-E7D7-AE1DE2C2939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Simulation</a:t>
            </a:r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D95F3988-FF8C-ADB6-4880-C7871A0E57D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90138" cy="3981709"/>
          </a:xfrm>
        </p:spPr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Bevor wir mit der Simulation beginnen</a:t>
            </a:r>
          </a:p>
          <a:p>
            <a:pPr lvl="1"/>
            <a:r>
              <a:rPr lang="de-DE" dirty="0"/>
              <a:t>Ihre offenen Fragen zur Praktik „Beobachten“?</a:t>
            </a:r>
          </a:p>
          <a:p>
            <a:endParaRPr lang="de-DE" dirty="0"/>
          </a:p>
          <a:p>
            <a:pPr lvl="1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Erproben Sie nun die Praktik „Beobachten“ 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i="1" dirty="0">
                <a:solidFill>
                  <a:schemeClr val="accent2"/>
                </a:solidFill>
              </a:rPr>
              <a:t>in der Simulation!</a:t>
            </a:r>
          </a:p>
          <a:p>
            <a:pPr lvl="1"/>
            <a:r>
              <a:rPr lang="de-DE" dirty="0"/>
              <a:t>Stellen Sie sich vor, Sie führen die simulierte Übungsstunde durch.</a:t>
            </a:r>
          </a:p>
          <a:p>
            <a:pPr lvl="2"/>
            <a:r>
              <a:rPr lang="de-DE" dirty="0"/>
              <a:t>Nutzen Sie Ihr Wissen zu Dezimalbrüchen!</a:t>
            </a:r>
          </a:p>
          <a:p>
            <a:pPr lvl="2"/>
            <a:r>
              <a:rPr lang="de-DE" dirty="0"/>
              <a:t>Lassen Sie sich auf die Simulation ein!</a:t>
            </a:r>
          </a:p>
          <a:p>
            <a:pPr marL="0" lvl="2" indent="0">
              <a:buNone/>
            </a:pPr>
            <a:r>
              <a:rPr lang="de-DE" dirty="0">
                <a:solidFill>
                  <a:schemeClr val="accent1"/>
                </a:solidFill>
              </a:rPr>
              <a:t>Zeitbegrenzung: 10 Minuten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5210653-D21D-FA19-8180-5C91B28817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388C9CEA-52D5-491F-FD06-7A7B33C338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Inhaltsplatzhalter 14">
            <a:extLst>
              <a:ext uri="{FF2B5EF4-FFF2-40B4-BE49-F238E27FC236}">
                <a16:creationId xmlns:a16="http://schemas.microsoft.com/office/drawing/2014/main" id="{D415B73E-A8F5-021D-A4B3-D14047213C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34000" y="828106"/>
            <a:ext cx="685800" cy="1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nhaltsplatzhalter 5">
            <a:extLst>
              <a:ext uri="{FF2B5EF4-FFF2-40B4-BE49-F238E27FC236}">
                <a16:creationId xmlns:a16="http://schemas.microsoft.com/office/drawing/2014/main" id="{286879C6-793F-C840-B5E6-81E68C89E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5571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A284E-7CF0-1D76-FA9E-5E20B5A32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17DF8A-8D7E-B61E-FA54-6C31BDA3A47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45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84F2663-462C-F6F5-7D7F-B0397BD0DA6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3.1 Aufgaben analysieren</a:t>
            </a:r>
          </a:p>
          <a:p>
            <a:pPr marL="36195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3.2 Beobachten</a:t>
            </a:r>
          </a:p>
          <a:p>
            <a:pPr marL="361950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3.3 Diagnostizieren</a:t>
            </a:r>
          </a:p>
          <a:p>
            <a:pPr marL="361950" indent="0">
              <a:buNone/>
            </a:pPr>
            <a:r>
              <a:rPr lang="de-DE" dirty="0"/>
              <a:t>3.4 Erkenntnisse nutzen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E8A6041-51B4-F9FF-BCD7-ADDC97DCD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b="1" i="0" dirty="0">
                <a:ea typeface="ＭＳ Ｐゴシック" panose="020B0600070205080204" pitchFamily="34" charset="-128"/>
              </a:rPr>
              <a:t>3. Vier Praktiken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D424459-6DEB-8DF6-627F-7BD4CC37FF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419250830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E867B-4251-1E02-5A56-11363B633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el 1">
            <a:extLst>
              <a:ext uri="{FF2B5EF4-FFF2-40B4-BE49-F238E27FC236}">
                <a16:creationId xmlns:a16="http://schemas.microsoft.com/office/drawing/2014/main" id="{84321EE8-C7FC-D3FD-0996-11EA0D5F1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anose="020B0600070205080204" pitchFamily="34" charset="-128"/>
              </a:rPr>
              <a:t>Diagnostizieren</a:t>
            </a:r>
          </a:p>
        </p:txBody>
      </p:sp>
      <p:sp>
        <p:nvSpPr>
          <p:cNvPr id="100356" name="Foliennummernplatzhalter 4">
            <a:extLst>
              <a:ext uri="{FF2B5EF4-FFF2-40B4-BE49-F238E27FC236}">
                <a16:creationId xmlns:a16="http://schemas.microsoft.com/office/drawing/2014/main" id="{2CCA17DF-FA69-5716-2BF5-698EC086511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694AD08-B168-B042-9375-9C98867E6D56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46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1C459D1-58DC-F70A-5F0E-405E5EFA217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Ziel</a:t>
            </a:r>
          </a:p>
          <a:p>
            <a:pPr lvl="2"/>
            <a:r>
              <a:rPr lang="de-DE" dirty="0"/>
              <a:t>Einzelinformationen aus den Aufgaben zusammenfassen.</a:t>
            </a:r>
          </a:p>
          <a:p>
            <a:pPr lvl="2"/>
            <a:r>
              <a:rPr lang="de-DE" dirty="0"/>
              <a:t>Ganzheitliches Bild des Lernstands zum Thema machen.</a:t>
            </a:r>
          </a:p>
          <a:p>
            <a:pPr lvl="2"/>
            <a:r>
              <a:rPr lang="de-DE" dirty="0"/>
              <a:t>Prioritäten bezüglich weiterer Entwicklung setzen.</a:t>
            </a:r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Vorgehen in der Simulation</a:t>
            </a:r>
          </a:p>
          <a:p>
            <a:pPr lvl="2"/>
            <a:r>
              <a:rPr lang="de-DE" dirty="0"/>
              <a:t>Notizen aus der Beobachtung und ggf. Lösungen durchsehen (bzw. erinnern).</a:t>
            </a:r>
          </a:p>
          <a:p>
            <a:pPr lvl="2"/>
            <a:r>
              <a:rPr lang="de-DE" dirty="0"/>
              <a:t>Hauptproblem identifizieren.</a:t>
            </a:r>
          </a:p>
          <a:p>
            <a:pPr lvl="2"/>
            <a:r>
              <a:rPr lang="de-DE" dirty="0"/>
              <a:t>Sicherheit der eigenen Diagnose einschätzen.</a:t>
            </a:r>
          </a:p>
          <a:p>
            <a:pPr lvl="2"/>
            <a:r>
              <a:rPr lang="de-DE" dirty="0"/>
              <a:t>Verständnis einzelner Bereiche bewerten.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2A48F95-04E1-5251-9182-530ABFEF5C1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284D697-11FA-9E53-0412-CC746921F1A1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Was gibt es zu beachten?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C5D3DE9C-5E71-9339-A2D9-BF7F6A3E61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88397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28402-90EE-1ABB-EB2D-04A97F89B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78C1C268-EE54-29AF-DA5C-CD79A00550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Beobachten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A2D3B5AF-C0B7-1EAE-3F1E-16115428C75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47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FC7927-C2CB-247E-AAFF-3668E06CE9F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Simulation</a:t>
            </a:r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B48EB35B-E637-21AD-B489-0135A8E5D0B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90138" cy="3981709"/>
          </a:xfrm>
        </p:spPr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Bevor wir mit der Simulation beginnen</a:t>
            </a:r>
          </a:p>
          <a:p>
            <a:pPr lvl="1"/>
            <a:r>
              <a:rPr lang="de-DE" dirty="0"/>
              <a:t>Ihre offenen Fragen zur Praktik „Diagnostizieren“?</a:t>
            </a:r>
          </a:p>
          <a:p>
            <a:endParaRPr lang="de-DE" dirty="0"/>
          </a:p>
          <a:p>
            <a:pPr lvl="1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Erproben Sie nun die Praktik „Diagnostizieren“ 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i="1" dirty="0">
                <a:solidFill>
                  <a:schemeClr val="accent2"/>
                </a:solidFill>
              </a:rPr>
              <a:t>in der Simulation!</a:t>
            </a:r>
          </a:p>
          <a:p>
            <a:pPr lvl="1"/>
            <a:r>
              <a:rPr lang="de-DE" dirty="0"/>
              <a:t>Stellen Sie sich vor, Sie führen die simulierte Übungsstunde durch.</a:t>
            </a:r>
          </a:p>
          <a:p>
            <a:pPr lvl="2"/>
            <a:r>
              <a:rPr lang="de-DE" dirty="0"/>
              <a:t>Nutzen Sie Ihr Wissen zu Dezimalbrüchen!</a:t>
            </a:r>
          </a:p>
          <a:p>
            <a:pPr lvl="2"/>
            <a:r>
              <a:rPr lang="de-DE" dirty="0"/>
              <a:t>Lassen Sie sich auf die Simulation ein!</a:t>
            </a:r>
          </a:p>
          <a:p>
            <a:pPr marL="0" lvl="2" indent="0">
              <a:buNone/>
            </a:pPr>
            <a:r>
              <a:rPr lang="de-DE" dirty="0">
                <a:solidFill>
                  <a:schemeClr val="accent1"/>
                </a:solidFill>
              </a:rPr>
              <a:t>Zeitbegrenzung: 3 Minuten (2 Seiten)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BB584D-0D3D-1198-F9DF-002F3FBD4D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3F3A84A-D3CD-AFCC-2B30-A450C4535AA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Inhaltsplatzhalter 14">
            <a:extLst>
              <a:ext uri="{FF2B5EF4-FFF2-40B4-BE49-F238E27FC236}">
                <a16:creationId xmlns:a16="http://schemas.microsoft.com/office/drawing/2014/main" id="{0A673207-A380-5196-6555-4F4F481EF5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34000" y="828106"/>
            <a:ext cx="685800" cy="1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nhaltsplatzhalter 5">
            <a:extLst>
              <a:ext uri="{FF2B5EF4-FFF2-40B4-BE49-F238E27FC236}">
                <a16:creationId xmlns:a16="http://schemas.microsoft.com/office/drawing/2014/main" id="{0335AF83-6B1F-B3F4-84A3-E3C6D9EAC0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6717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7F158-7B41-9F2B-3A17-3CDB5D5FBB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9FBD04-D83D-BF1B-58B4-2CA576A6CD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48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E9CF474-E48F-03A0-7B02-C03705644FA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3.1 Aufgaben analysieren</a:t>
            </a:r>
          </a:p>
          <a:p>
            <a:pPr marL="36195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3.2 Beobachten</a:t>
            </a:r>
          </a:p>
          <a:p>
            <a:pPr marL="361950" indent="0">
              <a:buNone/>
            </a:pPr>
            <a:r>
              <a:rPr lang="de-DE" dirty="0">
                <a:solidFill>
                  <a:schemeClr val="bg1">
                    <a:lumMod val="65000"/>
                  </a:schemeClr>
                </a:solidFill>
              </a:rPr>
              <a:t>3.3 Diagnostizieren</a:t>
            </a:r>
          </a:p>
          <a:p>
            <a:pPr marL="361950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3.4 Erkenntnisse nutzen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AC6204A-5B23-12E6-E74F-9B53F7AD7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b="1" i="0" dirty="0">
                <a:ea typeface="ＭＳ Ｐゴシック" panose="020B0600070205080204" pitchFamily="34" charset="-128"/>
              </a:rPr>
              <a:t>3. Vier Praktiken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75FDEEB0-4558-D112-F7E3-ACDD612D33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191546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78AF59-C86F-C4FD-62BD-1DD92F621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7B4410-F5CC-F540-DD40-B1033EDBC57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4</a:t>
            </a:fld>
            <a:endParaRPr lang="de-DE" altLang="de-DE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260A3DBF-D348-81EC-EAF2-028C80A92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Einführung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CB1E2FE-BFA2-49BD-2FC4-136BAD4FBA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04543074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61FB35-F801-03F0-DE9D-0A67B641B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el 1">
            <a:extLst>
              <a:ext uri="{FF2B5EF4-FFF2-40B4-BE49-F238E27FC236}">
                <a16:creationId xmlns:a16="http://schemas.microsoft.com/office/drawing/2014/main" id="{09BB40AB-A563-646E-A493-1BC144903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>
                <a:ea typeface="ＭＳ Ｐゴシック" panose="020B0600070205080204" pitchFamily="34" charset="-128"/>
              </a:rPr>
              <a:t>Erkenntnisse nutzen</a:t>
            </a:r>
          </a:p>
        </p:txBody>
      </p:sp>
      <p:sp>
        <p:nvSpPr>
          <p:cNvPr id="100356" name="Foliennummernplatzhalter 4">
            <a:extLst>
              <a:ext uri="{FF2B5EF4-FFF2-40B4-BE49-F238E27FC236}">
                <a16:creationId xmlns:a16="http://schemas.microsoft.com/office/drawing/2014/main" id="{8513AE44-1611-B3EA-5148-7C69A2900F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D694AD08-B168-B042-9375-9C98867E6D56}" type="slidenum">
              <a:rPr lang="de-DE" altLang="de-DE" sz="900">
                <a:solidFill>
                  <a:srgbClr val="7F7F7F"/>
                </a:solidFill>
              </a:rPr>
              <a:pPr eaLnBrk="1" hangingPunct="1"/>
              <a:t>49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9C29797-A475-2487-20DB-C659354D730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Ziel</a:t>
            </a:r>
          </a:p>
          <a:p>
            <a:pPr marL="0" lvl="2" indent="0">
              <a:buNone/>
            </a:pPr>
            <a:r>
              <a:rPr lang="de-DE" dirty="0"/>
              <a:t>Erkenntnisse aus der Beobachtung und der Diagnose nutzen, um…</a:t>
            </a:r>
          </a:p>
          <a:p>
            <a:pPr lvl="2"/>
            <a:r>
              <a:rPr lang="de-DE" dirty="0"/>
              <a:t>…die </a:t>
            </a:r>
            <a:r>
              <a:rPr lang="de-DE" dirty="0" err="1"/>
              <a:t>Schüler:in</a:t>
            </a:r>
            <a:r>
              <a:rPr lang="de-DE" dirty="0"/>
              <a:t> direkt beim Lernen mit der Aufgabe zu unterstützen.</a:t>
            </a:r>
          </a:p>
          <a:p>
            <a:pPr lvl="2"/>
            <a:r>
              <a:rPr lang="de-DE" dirty="0"/>
              <a:t>…geeignete Lösungsansätze im Klassengespräch aufzugreifen.</a:t>
            </a:r>
          </a:p>
          <a:p>
            <a:pPr lvl="2"/>
            <a:r>
              <a:rPr lang="de-DE" dirty="0"/>
              <a:t>…individuellen Interventionsbedarf zu identifizieren und ggf. zu kommunizieren.</a:t>
            </a:r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Vorgehen in der Simulation</a:t>
            </a:r>
          </a:p>
          <a:p>
            <a:pPr lvl="2"/>
            <a:r>
              <a:rPr lang="de-DE" i="1" dirty="0"/>
              <a:t>Intervention in der Gesamtgruppe:</a:t>
            </a:r>
          </a:p>
          <a:p>
            <a:pPr marL="176212" lvl="3" indent="0">
              <a:buNone/>
            </a:pPr>
            <a:r>
              <a:rPr lang="de-DE" dirty="0"/>
              <a:t>Aufgabe und Bearbeitung für die Diskussion im Klassengespräch auswählen und begründen.</a:t>
            </a:r>
          </a:p>
          <a:p>
            <a:pPr lvl="2"/>
            <a:r>
              <a:rPr lang="de-DE" i="1" dirty="0"/>
              <a:t>Intervention durch Einzelförderung:</a:t>
            </a:r>
          </a:p>
          <a:p>
            <a:pPr lvl="3"/>
            <a:r>
              <a:rPr lang="de-DE" dirty="0"/>
              <a:t>Bis zu drei mögliche Impulse für die Unterstützung einer lernförderlichen </a:t>
            </a:r>
            <a:br>
              <a:rPr lang="de-DE" dirty="0"/>
            </a:br>
            <a:r>
              <a:rPr lang="de-DE" dirty="0"/>
              <a:t>Aufgabenbearbeitung formulieren und erläutern.</a:t>
            </a:r>
          </a:p>
          <a:p>
            <a:pPr lvl="3"/>
            <a:r>
              <a:rPr lang="de-DE" dirty="0"/>
              <a:t>Hinweise zum weiteren Interventionsbedarf für eine Nachhilfelehrkraft formulieren.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C1D17AD1-FF29-0DFA-7971-3CD3112353D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1FD756D5-8D85-0E8E-0FF0-3608C3C1F0D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Was gibt es zu beachten?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63C4A3B-2D69-4312-D7C9-6B893DB4E7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0645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4F537-03EE-5571-883D-0167FB179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1DBD74ED-E1F7-7320-16E5-ABD175740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Beobachten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38282E0F-2B44-691A-0088-08CA435EE31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50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630D5B0-F555-32FA-5C59-94693C565B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Simulation</a:t>
            </a:r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43E2CC7F-BBDB-AC2C-6322-CC611554243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90138" cy="3981709"/>
          </a:xfrm>
        </p:spPr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Bevor wir mit der Simulation beginnen</a:t>
            </a:r>
          </a:p>
          <a:p>
            <a:pPr lvl="1"/>
            <a:r>
              <a:rPr lang="de-DE" dirty="0"/>
              <a:t>Ihre offenen Fragen zur Praktik </a:t>
            </a:r>
            <a:br>
              <a:rPr lang="de-DE" dirty="0"/>
            </a:br>
            <a:r>
              <a:rPr lang="de-DE" dirty="0"/>
              <a:t>„Erkenntnisse nutzen“?</a:t>
            </a:r>
          </a:p>
          <a:p>
            <a:pPr lvl="1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Erproben Sie nun die Praktik „Erkenntnisse nutzen“ 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i="1" dirty="0">
                <a:solidFill>
                  <a:schemeClr val="accent2"/>
                </a:solidFill>
              </a:rPr>
              <a:t>in der Simulation!</a:t>
            </a:r>
          </a:p>
          <a:p>
            <a:pPr lvl="1"/>
            <a:r>
              <a:rPr lang="de-DE" dirty="0"/>
              <a:t>Stellen Sie sich vor, Sie führen die simulierte Übungsstunde durch.</a:t>
            </a:r>
          </a:p>
          <a:p>
            <a:pPr lvl="2"/>
            <a:r>
              <a:rPr lang="de-DE" dirty="0"/>
              <a:t>Nutzen Sie Ihr Wissen zu Dezimalbrüchen!</a:t>
            </a:r>
          </a:p>
          <a:p>
            <a:pPr lvl="2"/>
            <a:r>
              <a:rPr lang="de-DE" dirty="0"/>
              <a:t>Lassen Sie sich auf die Simulation ein!</a:t>
            </a:r>
          </a:p>
          <a:p>
            <a:pPr marL="0" lvl="2" indent="0">
              <a:buNone/>
            </a:pPr>
            <a:r>
              <a:rPr lang="de-DE" dirty="0">
                <a:solidFill>
                  <a:schemeClr val="accent1"/>
                </a:solidFill>
              </a:rPr>
              <a:t>Zeitbegrenzung: 10 Minuten (3 Seiten)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3EDEEEF-231D-FD5D-1BA3-AC0578E84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D944E6C1-810E-3AC4-1A01-ECACD80F2E2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9" name="Inhaltsplatzhalter 14">
            <a:extLst>
              <a:ext uri="{FF2B5EF4-FFF2-40B4-BE49-F238E27FC236}">
                <a16:creationId xmlns:a16="http://schemas.microsoft.com/office/drawing/2014/main" id="{C16A6866-6BF5-AD33-BE3F-CF8E93A16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34000" y="828106"/>
            <a:ext cx="685800" cy="1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nhaltsplatzhalter 5">
            <a:extLst>
              <a:ext uri="{FF2B5EF4-FFF2-40B4-BE49-F238E27FC236}">
                <a16:creationId xmlns:a16="http://schemas.microsoft.com/office/drawing/2014/main" id="{D00B8E00-0BBB-F184-2888-319EFCB647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5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8A279-17CC-098C-521E-AB54A9CAE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0C4FFAB-3A58-94EE-2092-A654E53B19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51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914C69A-BFDA-E241-C6D3-997559B2155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361950" indent="0">
              <a:buNone/>
            </a:pPr>
            <a:r>
              <a:rPr lang="de-DE" dirty="0"/>
              <a:t>…zur ersten Simulation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C321006-A2F6-A2CA-8A5F-775FF10A5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b="1" i="0" dirty="0">
                <a:ea typeface="ＭＳ Ｐゴシック" panose="020B0600070205080204" pitchFamily="34" charset="-128"/>
              </a:rPr>
              <a:t>4. Feedback &amp; Reflexion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20E5B3C-B935-7D99-9C2D-9953CC3DCB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29805184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EC714D-6E9D-C648-6915-5AD3C09B1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i="0" dirty="0">
                <a:ea typeface="ＭＳ Ｐゴシック" panose="020B0600070205080204" pitchFamily="34" charset="-128"/>
              </a:rPr>
              <a:t>Feedback &amp; Reflexion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C15158D-70E4-356A-EBF1-9F7EAF37F79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52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FFD2B50-9562-71E5-C5DF-C04C5191720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Wie haben Sie entschieden – wie hätten wir entschieden?</a:t>
            </a:r>
          </a:p>
          <a:p>
            <a:pPr lvl="2"/>
            <a:r>
              <a:rPr lang="de-DE" dirty="0"/>
              <a:t>Gegenüberstellung im Simulationssystem.</a:t>
            </a:r>
          </a:p>
          <a:p>
            <a:pPr lvl="2"/>
            <a:r>
              <a:rPr lang="de-DE" dirty="0"/>
              <a:t>Aufgeteilt nach Praktiken.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Nicht unbedingt als „Musterlösung“ gedacht.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Feedback als Reflexionsanlass</a:t>
            </a:r>
          </a:p>
          <a:p>
            <a:pPr lvl="3"/>
            <a:r>
              <a:rPr lang="de-DE" dirty="0"/>
              <a:t>Wo hätten Sie anders vielleicht besser entscheiden können?</a:t>
            </a:r>
          </a:p>
          <a:p>
            <a:pPr lvl="3"/>
            <a:r>
              <a:rPr lang="de-DE" dirty="0"/>
              <a:t>Wo können Sie Ihre Entscheidung genauso (oder besser) vertreten als unsere?</a:t>
            </a:r>
          </a:p>
          <a:p>
            <a:pPr marL="0" lvl="2" indent="-12700">
              <a:buNone/>
            </a:pPr>
            <a:endParaRPr lang="de-DE" dirty="0"/>
          </a:p>
          <a:p>
            <a:pPr marL="0" lvl="2" indent="-12700">
              <a:buNone/>
            </a:pPr>
            <a:r>
              <a:rPr lang="de-DE" dirty="0">
                <a:solidFill>
                  <a:schemeClr val="accent1"/>
                </a:solidFill>
              </a:rPr>
              <a:t>Zeit den Vergleich: ca. 10 Minuten (7 Seiten).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89C24849-2A82-02FF-1656-249F04CF600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F670CF8-A658-BCAC-84F1-2B9F2FB5C5F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Feedback - Vergleichslösung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88123A8-6B02-6249-703A-3524A72BB1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68842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D7805E-6586-6D00-32C9-E7F03BDE03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&amp; 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8CE2437-4098-2030-114C-47D6118DFCA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z="800" smtClean="0"/>
              <a:pPr>
                <a:defRPr/>
              </a:pPr>
              <a:t>53</a:t>
            </a:fld>
            <a:endParaRPr lang="de-DE" altLang="de-DE" sz="80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7004BB6-8E49-D65A-D9D3-CD0703AFE02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 sz="16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174A3BF-E52D-D0C1-46F4-247EF5850F7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 sz="70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C9350527-B92B-1A0E-DB0E-F98BBA5F4F8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976E2307-09A0-9C43-157B-4D766E38D1A6}"/>
              </a:ext>
            </a:extLst>
          </p:cNvPr>
          <p:cNvSpPr/>
          <p:nvPr/>
        </p:nvSpPr>
        <p:spPr>
          <a:xfrm>
            <a:off x="82062" y="892240"/>
            <a:ext cx="5997605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</a:rPr>
              <a:t>Erinnern Sie sich an eine besonders </a:t>
            </a:r>
            <a:r>
              <a:rPr lang="de-DE" sz="1600" b="1" dirty="0">
                <a:solidFill>
                  <a:schemeClr val="tx1"/>
                </a:solidFill>
              </a:rPr>
              <a:t>wichtige und bedeutsame</a:t>
            </a:r>
            <a:r>
              <a:rPr lang="de-DE" sz="1600" dirty="0">
                <a:solidFill>
                  <a:schemeClr val="tx1"/>
                </a:solidFill>
              </a:rPr>
              <a:t> Stelle in der Simulation,</a:t>
            </a:r>
            <a:br>
              <a:rPr lang="de-DE" sz="1600" dirty="0">
                <a:solidFill>
                  <a:schemeClr val="tx1"/>
                </a:solidFill>
              </a:rPr>
            </a:br>
            <a:endParaRPr lang="de-DE" sz="1600" dirty="0">
              <a:solidFill>
                <a:schemeClr val="tx1"/>
              </a:solidFill>
            </a:endParaRPr>
          </a:p>
          <a:p>
            <a:r>
              <a:rPr lang="de-DE" sz="1600" dirty="0">
                <a:solidFill>
                  <a:schemeClr val="tx1"/>
                </a:solidFill>
              </a:rPr>
              <a:t>an der das </a:t>
            </a:r>
            <a:r>
              <a:rPr lang="de-DE" sz="1600" b="1" dirty="0">
                <a:solidFill>
                  <a:schemeClr val="tx1"/>
                </a:solidFill>
              </a:rPr>
              <a:t>Wissen zum fachlichen Hintergrund</a:t>
            </a:r>
            <a:r>
              <a:rPr lang="de-DE" sz="1600" dirty="0">
                <a:solidFill>
                  <a:schemeClr val="tx1"/>
                </a:solidFill>
              </a:rPr>
              <a:t> (Dezimalbrüche) eine besondere Bedeutung hatte oder hätte haben können!</a:t>
            </a:r>
          </a:p>
          <a:p>
            <a:endParaRPr lang="de-DE" sz="1600" dirty="0">
              <a:solidFill>
                <a:schemeClr val="tx1"/>
              </a:solidFill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Wo konnten Sie das Wissen besonders gut anwenden?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Wo hat Ihnen das besondere Schwierigkeiten bereitet?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Wo hat Ihnen Wissen gefehlt?</a:t>
            </a:r>
          </a:p>
          <a:p>
            <a:endParaRPr lang="de-DE" sz="1600" dirty="0">
              <a:solidFill>
                <a:schemeClr val="tx1"/>
              </a:solidFill>
            </a:endParaRPr>
          </a:p>
          <a:p>
            <a:r>
              <a:rPr lang="de-DE" sz="1600" dirty="0">
                <a:solidFill>
                  <a:schemeClr val="tx1"/>
                </a:solidFill>
              </a:rPr>
              <a:t>Gut geeignet sind Stellen, an denen Sie sich unsicher waren, wie Sie handeln sollen.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FAEFE194-0F97-7D9F-57BA-43A887FCE5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z="800" dirty="0"/>
              <a:t>Praktiken zu Diagnose und Intervention vertiefen und in Simulationen erproben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334C36D5-E7B6-C467-7D0D-EA25E40CFA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-1121"/>
            <a:ext cx="2593730" cy="13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24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6BA80-A81E-D65A-C93A-D836BFE152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ADBAA3-761B-576E-6E26-5A698B1BD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&amp; 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33B3995-887B-6B56-CC72-CF86E7020C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54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2C0CB713-8BB9-2BC7-7A70-DB7D9132A4C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F0F98AE-3BB8-E729-D23A-B8F4425B8B99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9F2974E4-5F28-CCB4-1E43-CAF0F8127F9D}"/>
              </a:ext>
            </a:extLst>
          </p:cNvPr>
          <p:cNvGrpSpPr/>
          <p:nvPr/>
        </p:nvGrpSpPr>
        <p:grpSpPr>
          <a:xfrm>
            <a:off x="228600" y="1694428"/>
            <a:ext cx="8387862" cy="479492"/>
            <a:chOff x="82062" y="1711258"/>
            <a:chExt cx="8387862" cy="479492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AFC6FBC9-0557-3FB5-E511-E2A37104745C}"/>
                </a:ext>
              </a:extLst>
            </p:cNvPr>
            <p:cNvSpPr/>
            <p:nvPr/>
          </p:nvSpPr>
          <p:spPr>
            <a:xfrm>
              <a:off x="82062" y="1711258"/>
              <a:ext cx="8387862" cy="47949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Beschreiben Sie Ihr </a:t>
              </a:r>
              <a:r>
                <a:rPr lang="de-DE" sz="1400" b="1" dirty="0">
                  <a:solidFill>
                    <a:schemeClr val="tx1"/>
                  </a:solidFill>
                </a:rPr>
                <a:t>eigenes Handeln </a:t>
              </a:r>
              <a:r>
                <a:rPr lang="de-DE" sz="1400" dirty="0">
                  <a:solidFill>
                    <a:schemeClr val="tx1"/>
                  </a:solidFill>
                </a:rPr>
                <a:t>an diesen Stellen der Simulation!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8DCC6FEE-690C-24E6-7956-491D5CD58ADB}"/>
                </a:ext>
              </a:extLst>
            </p:cNvPr>
            <p:cNvSpPr/>
            <p:nvPr/>
          </p:nvSpPr>
          <p:spPr>
            <a:xfrm>
              <a:off x="86544" y="1711258"/>
              <a:ext cx="446856" cy="47949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38666D3D-757A-27E5-160E-D267BFFA8523}"/>
              </a:ext>
            </a:extLst>
          </p:cNvPr>
          <p:cNvGrpSpPr/>
          <p:nvPr/>
        </p:nvGrpSpPr>
        <p:grpSpPr>
          <a:xfrm>
            <a:off x="225706" y="2323543"/>
            <a:ext cx="8387862" cy="497299"/>
            <a:chOff x="82062" y="1711257"/>
            <a:chExt cx="8387862" cy="497299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8EC3629C-3315-0120-BCCC-A5BF9306ACAA}"/>
                </a:ext>
              </a:extLst>
            </p:cNvPr>
            <p:cNvSpPr/>
            <p:nvPr/>
          </p:nvSpPr>
          <p:spPr>
            <a:xfrm>
              <a:off x="82062" y="1711258"/>
              <a:ext cx="8387862" cy="4972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Erklären Sie, welches </a:t>
              </a:r>
              <a:r>
                <a:rPr lang="de-DE" sz="1400" b="1" dirty="0">
                  <a:solidFill>
                    <a:schemeClr val="tx1"/>
                  </a:solidFill>
                </a:rPr>
                <a:t>Wissen zum fachlichen Hintergrund </a:t>
              </a:r>
              <a:r>
                <a:rPr lang="de-DE" sz="1400" dirty="0">
                  <a:solidFill>
                    <a:schemeClr val="tx1"/>
                  </a:solidFill>
                </a:rPr>
                <a:t>hier für Ihr Handeln wichtig war oder gewesen wäre!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93E8EF7E-6E48-E9AC-90BA-B34714F4F455}"/>
                </a:ext>
              </a:extLst>
            </p:cNvPr>
            <p:cNvSpPr/>
            <p:nvPr/>
          </p:nvSpPr>
          <p:spPr>
            <a:xfrm>
              <a:off x="86544" y="1711257"/>
              <a:ext cx="446856" cy="48625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9A3584DF-D268-24EF-698D-95B3315D4D38}"/>
              </a:ext>
            </a:extLst>
          </p:cNvPr>
          <p:cNvGrpSpPr/>
          <p:nvPr/>
        </p:nvGrpSpPr>
        <p:grpSpPr>
          <a:xfrm>
            <a:off x="225706" y="2970466"/>
            <a:ext cx="8387862" cy="497298"/>
            <a:chOff x="82062" y="1711258"/>
            <a:chExt cx="8387862" cy="497298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CB7714C8-CB1D-33B0-7385-1D8C33FA0B63}"/>
                </a:ext>
              </a:extLst>
            </p:cNvPr>
            <p:cNvSpPr/>
            <p:nvPr/>
          </p:nvSpPr>
          <p:spPr>
            <a:xfrm>
              <a:off x="82062" y="1711258"/>
              <a:ext cx="8387862" cy="4972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Hätten Sie an dieser Stelle – wissensbasiert – auch anders reagieren können?</a:t>
              </a:r>
              <a:br>
                <a:rPr lang="de-DE" sz="1400" dirty="0">
                  <a:solidFill>
                    <a:schemeClr val="tx1"/>
                  </a:solidFill>
                </a:rPr>
              </a:br>
              <a:r>
                <a:rPr lang="de-DE" sz="1400" dirty="0">
                  <a:solidFill>
                    <a:schemeClr val="tx1"/>
                  </a:solidFill>
                </a:rPr>
                <a:t>Beschreiben Sie </a:t>
              </a:r>
              <a:r>
                <a:rPr lang="de-DE" sz="1400" b="1" dirty="0">
                  <a:solidFill>
                    <a:schemeClr val="tx1"/>
                  </a:solidFill>
                </a:rPr>
                <a:t>Handlungsalternativen</a:t>
              </a:r>
              <a:r>
                <a:rPr lang="de-DE" sz="1400" dirty="0">
                  <a:solidFill>
                    <a:schemeClr val="tx1"/>
                  </a:solidFill>
                </a:rPr>
                <a:t>!</a:t>
              </a: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CA264EDF-389B-F061-4F31-AB767D761F55}"/>
                </a:ext>
              </a:extLst>
            </p:cNvPr>
            <p:cNvSpPr/>
            <p:nvPr/>
          </p:nvSpPr>
          <p:spPr>
            <a:xfrm>
              <a:off x="86544" y="1711258"/>
              <a:ext cx="446856" cy="49729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6A3F2C12-918A-588D-75A3-9E79D7D01DC8}"/>
              </a:ext>
            </a:extLst>
          </p:cNvPr>
          <p:cNvGrpSpPr/>
          <p:nvPr/>
        </p:nvGrpSpPr>
        <p:grpSpPr>
          <a:xfrm>
            <a:off x="219919" y="3617388"/>
            <a:ext cx="8387862" cy="441390"/>
            <a:chOff x="82062" y="1711258"/>
            <a:chExt cx="8387862" cy="441390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60F1DA80-57C7-EEB9-0044-554CF78258AA}"/>
                </a:ext>
              </a:extLst>
            </p:cNvPr>
            <p:cNvSpPr/>
            <p:nvPr/>
          </p:nvSpPr>
          <p:spPr>
            <a:xfrm>
              <a:off x="82062" y="1711258"/>
              <a:ext cx="8387862" cy="44139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Welche </a:t>
              </a:r>
              <a:r>
                <a:rPr lang="de-DE" sz="1400" b="1" dirty="0">
                  <a:solidFill>
                    <a:schemeClr val="tx1"/>
                  </a:solidFill>
                </a:rPr>
                <a:t>Auswirkungen</a:t>
              </a:r>
              <a:r>
                <a:rPr lang="de-DE" sz="1400" dirty="0">
                  <a:solidFill>
                    <a:schemeClr val="tx1"/>
                  </a:solidFill>
                </a:rPr>
                <a:t> hätten diese Alternativen auf den weiteren Verlauf der Simulation gehabt?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A133BB3A-F098-0D27-9A15-F743E0C3E4EF}"/>
                </a:ext>
              </a:extLst>
            </p:cNvPr>
            <p:cNvSpPr/>
            <p:nvPr/>
          </p:nvSpPr>
          <p:spPr>
            <a:xfrm>
              <a:off x="86544" y="1711258"/>
              <a:ext cx="446856" cy="44139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9695CE69-87DA-78E3-F780-D748CA229AF6}"/>
              </a:ext>
            </a:extLst>
          </p:cNvPr>
          <p:cNvGrpSpPr/>
          <p:nvPr/>
        </p:nvGrpSpPr>
        <p:grpSpPr>
          <a:xfrm>
            <a:off x="219919" y="4208402"/>
            <a:ext cx="8387862" cy="479492"/>
            <a:chOff x="82062" y="1711258"/>
            <a:chExt cx="8387862" cy="479492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63B84AED-0E29-A888-0A6E-656ACC32F789}"/>
                </a:ext>
              </a:extLst>
            </p:cNvPr>
            <p:cNvSpPr/>
            <p:nvPr/>
          </p:nvSpPr>
          <p:spPr>
            <a:xfrm>
              <a:off x="82062" y="1711258"/>
              <a:ext cx="8387862" cy="47949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Formulieren Sie eine kurze </a:t>
              </a:r>
              <a:r>
                <a:rPr lang="de-DE" sz="1400" b="1" dirty="0">
                  <a:solidFill>
                    <a:schemeClr val="tx1"/>
                  </a:solidFill>
                </a:rPr>
                <a:t>Take-Home-Message </a:t>
              </a:r>
              <a:r>
                <a:rPr lang="de-DE" sz="1400" dirty="0">
                  <a:solidFill>
                    <a:schemeClr val="tx1"/>
                  </a:solidFill>
                </a:rPr>
                <a:t>an sich selbst, </a:t>
              </a:r>
              <a:br>
                <a:rPr lang="de-DE" sz="1400" dirty="0">
                  <a:solidFill>
                    <a:schemeClr val="tx1"/>
                  </a:solidFill>
                </a:rPr>
              </a:br>
              <a:r>
                <a:rPr lang="de-DE" sz="1400" dirty="0">
                  <a:solidFill>
                    <a:schemeClr val="tx1"/>
                  </a:solidFill>
                </a:rPr>
                <a:t>die Sie in zukünftigen ähnlichen Unterrichtssituationen berücksichtigen könnten!</a:t>
              </a: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DCEEECD5-A7EC-2CAC-F485-9F4322025432}"/>
                </a:ext>
              </a:extLst>
            </p:cNvPr>
            <p:cNvSpPr/>
            <p:nvPr/>
          </p:nvSpPr>
          <p:spPr>
            <a:xfrm>
              <a:off x="86544" y="1711258"/>
              <a:ext cx="446856" cy="47949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24" name="Rechteck 23">
            <a:extLst>
              <a:ext uri="{FF2B5EF4-FFF2-40B4-BE49-F238E27FC236}">
                <a16:creationId xmlns:a16="http://schemas.microsoft.com/office/drawing/2014/main" id="{9BC60BA1-9465-FCEF-BCCD-1E002D5DC119}"/>
              </a:ext>
            </a:extLst>
          </p:cNvPr>
          <p:cNvSpPr/>
          <p:nvPr/>
        </p:nvSpPr>
        <p:spPr>
          <a:xfrm>
            <a:off x="70338" y="793109"/>
            <a:ext cx="5997605" cy="4794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>
                <a:solidFill>
                  <a:schemeClr val="tx1"/>
                </a:solidFill>
              </a:rPr>
              <a:t>Wichtige und bedeutsame</a:t>
            </a:r>
            <a:r>
              <a:rPr lang="de-DE" sz="1400" dirty="0">
                <a:solidFill>
                  <a:schemeClr val="tx1"/>
                </a:solidFill>
              </a:rPr>
              <a:t> Stellen in der Simulation,</a:t>
            </a:r>
          </a:p>
          <a:p>
            <a:r>
              <a:rPr lang="de-DE" sz="1400" dirty="0">
                <a:solidFill>
                  <a:schemeClr val="tx1"/>
                </a:solidFill>
              </a:rPr>
              <a:t>bezüglich des </a:t>
            </a:r>
            <a:r>
              <a:rPr lang="de-DE" sz="1400" b="1" dirty="0">
                <a:solidFill>
                  <a:schemeClr val="tx1"/>
                </a:solidFill>
              </a:rPr>
              <a:t>Wissens zum fachlichen Hintergrund</a:t>
            </a:r>
            <a:r>
              <a:rPr lang="de-DE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C6FEE25-C206-9407-CE45-9B854BF548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15F2C6B-1E3B-2FFE-62C8-9EB6304BAC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-1121"/>
            <a:ext cx="2593730" cy="13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842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0E0D32-FF13-1342-9908-0B1DEA362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Für das Fortbildungspersonal (ausgeblendet)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E1549AB-C78C-5BBE-558C-520922019F2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55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3EFB865-79D7-3E27-0F8F-BEA37E405DC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2"/>
            <a:r>
              <a:rPr lang="de-DE" dirty="0"/>
              <a:t>Diagnostisches Potenzial von Aufgaben in Übungsphasen, Berücksichtigen typischer Fehler</a:t>
            </a:r>
          </a:p>
          <a:p>
            <a:pPr lvl="2"/>
            <a:r>
              <a:rPr lang="de-DE" dirty="0"/>
              <a:t>Relevanz von Begründungen für Lösungen für die Diagnose von Verständnis. </a:t>
            </a:r>
          </a:p>
          <a:p>
            <a:pPr lvl="2"/>
            <a:r>
              <a:rPr lang="de-DE" dirty="0"/>
              <a:t>Nutzen von Lösungen für das Klassengespräch. Wofür dient die Lösung?</a:t>
            </a:r>
          </a:p>
          <a:p>
            <a:pPr lvl="2"/>
            <a:r>
              <a:rPr lang="de-DE" dirty="0"/>
              <a:t>Möglichkeit individueller Unterstützung. Was ist ein guter Impuls? Ebenen der Unterstützung</a:t>
            </a:r>
          </a:p>
          <a:p>
            <a:pPr lvl="2"/>
            <a:r>
              <a:rPr lang="de-DE" dirty="0"/>
              <a:t>Rolle von Arbeitsmitteln für die Diagnose und Förderung von konzeptuellem Verständnis (z.B. zum Stellenwertsystem)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A8175ED-CC82-D9FE-4323-3E744C67F98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1838D5A1-42A6-9F44-5807-DE5A2D758482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Mögliche Fokusthemen für die Reflexion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8924439-DF23-76DF-D95B-A71F9170CD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04940644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0CC24-C657-27A1-613F-E0300D6D6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49076D-9FB1-D7C1-0C95-249F862FA9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56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044E7F7-228B-8703-CF6C-23571997079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Simulation bearbeiten</a:t>
            </a:r>
          </a:p>
          <a:p>
            <a:r>
              <a:rPr lang="de-DE" dirty="0"/>
              <a:t>Feedback &amp; Reflexion</a:t>
            </a:r>
          </a:p>
          <a:p>
            <a:r>
              <a:rPr lang="de-DE" dirty="0"/>
              <a:t>Auftrag: Weitere Simulationserfahrungen sammeln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2831B53-DD68-5F1B-DFCC-49622F555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eaLnBrk="1" hangingPunct="1"/>
            <a:r>
              <a:rPr lang="de-DE" altLang="de-DE" dirty="0"/>
              <a:t>5</a:t>
            </a:r>
            <a:r>
              <a:rPr lang="de-DE" altLang="de-DE" b="1" i="0" dirty="0">
                <a:ea typeface="ＭＳ Ｐゴシック" panose="020B0600070205080204" pitchFamily="34" charset="-128"/>
              </a:rPr>
              <a:t>. Weitere Simulationserfahrungen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B77B7A3-2087-69FA-E613-FF7200E44F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78802206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8546C9-E6D4-F4CF-F5F0-0546E7207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9AA86208-25A5-583C-A59D-F904A3856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Zweite Simulation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8FECC93F-BF75-2887-24D3-17E65EC6CB3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57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2CFF098-73C1-41A6-E15C-B162C30DB686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Simulation bearbeiten</a:t>
            </a:r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2879376F-2DCA-ED81-EF41-881277AA7B7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90138" cy="3981709"/>
          </a:xfrm>
        </p:spPr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Erproben Sie nun erneut alle vier Praktiken 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i="1" dirty="0">
                <a:solidFill>
                  <a:schemeClr val="accent2"/>
                </a:solidFill>
              </a:rPr>
              <a:t>in der Simulation!</a:t>
            </a:r>
          </a:p>
          <a:p>
            <a:pPr marL="0" lvl="2" indent="0">
              <a:buNone/>
            </a:pPr>
            <a:r>
              <a:rPr lang="de-DE" i="1" dirty="0"/>
              <a:t>Es wird um </a:t>
            </a:r>
            <a:r>
              <a:rPr lang="de-DE" i="1" dirty="0" err="1"/>
              <a:t>ein:e</a:t>
            </a:r>
            <a:r>
              <a:rPr lang="de-DE" i="1" dirty="0"/>
              <a:t> andere Lernende gehen!</a:t>
            </a: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A2F920-D952-B54C-41B0-F83A44E06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A21232A2-D685-303C-5437-BF5B3B7E621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1D2F074C-0AB3-5545-51F4-CBA9600041D7}"/>
              </a:ext>
            </a:extLst>
          </p:cNvPr>
          <p:cNvSpPr/>
          <p:nvPr/>
        </p:nvSpPr>
        <p:spPr>
          <a:xfrm>
            <a:off x="381000" y="2425894"/>
            <a:ext cx="7896743" cy="9144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</a:rPr>
              <a:t>Formulieren Sie für sich selbst ein </a:t>
            </a:r>
            <a:r>
              <a:rPr lang="de-DE" sz="1600" b="1" dirty="0">
                <a:solidFill>
                  <a:schemeClr val="tx1"/>
                </a:solidFill>
              </a:rPr>
              <a:t>Ziel</a:t>
            </a:r>
            <a:r>
              <a:rPr lang="de-DE" sz="1600" dirty="0">
                <a:solidFill>
                  <a:schemeClr val="tx1"/>
                </a:solidFill>
              </a:rPr>
              <a:t> das beschreibt,</a:t>
            </a:r>
            <a:br>
              <a:rPr lang="de-DE" sz="1600" dirty="0">
                <a:solidFill>
                  <a:schemeClr val="tx1"/>
                </a:solidFill>
              </a:rPr>
            </a:br>
            <a:r>
              <a:rPr lang="de-DE" sz="1600" dirty="0">
                <a:solidFill>
                  <a:schemeClr val="tx1"/>
                </a:solidFill>
              </a:rPr>
              <a:t>wie Sie in der nächsten Simulation besser oder zielgerichteter vorgehen möchten!</a:t>
            </a:r>
          </a:p>
          <a:p>
            <a:r>
              <a:rPr lang="de-DE" sz="1600" dirty="0">
                <a:solidFill>
                  <a:schemeClr val="tx1"/>
                </a:solidFill>
              </a:rPr>
              <a:t>Nutzen Sie ggf. Ihre Take-Home-Message aus den vorherigen Erfahrungen!</a:t>
            </a:r>
          </a:p>
        </p:txBody>
      </p:sp>
    </p:spTree>
    <p:extLst>
      <p:ext uri="{BB962C8B-B14F-4D97-AF65-F5344CB8AC3E}">
        <p14:creationId xmlns:p14="http://schemas.microsoft.com/office/powerpoint/2010/main" val="249871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857FD-887B-F4B8-F453-226D785DB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el 1">
            <a:extLst>
              <a:ext uri="{FF2B5EF4-FFF2-40B4-BE49-F238E27FC236}">
                <a16:creationId xmlns:a16="http://schemas.microsoft.com/office/drawing/2014/main" id="{454D7E62-0F5A-2030-8440-8A6642F9F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Zweite Simulation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99332" name="Foliennummernplatzhalter 4">
            <a:extLst>
              <a:ext uri="{FF2B5EF4-FFF2-40B4-BE49-F238E27FC236}">
                <a16:creationId xmlns:a16="http://schemas.microsoft.com/office/drawing/2014/main" id="{A46309CE-E657-401E-6238-46B12E107D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57213" indent="-214313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8572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2001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1543050" indent="-171450" eaLnBrk="0" hangingPunct="0"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18859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2288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25717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2914650" indent="-171450" eaLnBrk="0" fontAlgn="base" hangingPunct="0">
              <a:spcBef>
                <a:spcPct val="0"/>
              </a:spcBef>
              <a:spcAft>
                <a:spcPct val="0"/>
              </a:spcAft>
              <a:defRPr sz="1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F8920D8C-84BE-9C43-9AFE-1B1D75DDB31D}" type="slidenum">
              <a:rPr lang="de-DE" altLang="de-DE" sz="900">
                <a:solidFill>
                  <a:srgbClr val="7F7F7F"/>
                </a:solidFill>
              </a:rPr>
              <a:pPr eaLnBrk="1" hangingPunct="1"/>
              <a:t>58</a:t>
            </a:fld>
            <a:endParaRPr lang="de-DE" altLang="de-DE" sz="900" dirty="0">
              <a:solidFill>
                <a:srgbClr val="7F7F7F"/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8BFB56F-A204-C50F-9674-C762393D9A5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altLang="de-DE" dirty="0"/>
              <a:t>Simulation bearbeiten</a:t>
            </a:r>
            <a:endParaRPr lang="de-DE" dirty="0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A2FC85E3-7DBB-5643-9850-D7A0640D935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2062" y="892240"/>
            <a:ext cx="6090138" cy="3981709"/>
          </a:xfrm>
        </p:spPr>
        <p:txBody>
          <a:bodyPr/>
          <a:lstStyle/>
          <a:p>
            <a:pPr lvl="3"/>
            <a:endParaRPr lang="de-DE" dirty="0"/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endParaRPr lang="de-DE" dirty="0">
              <a:solidFill>
                <a:srgbClr val="C00000"/>
              </a:solidFill>
            </a:endParaRPr>
          </a:p>
          <a:p>
            <a:pPr marL="0" lvl="2" indent="0">
              <a:buNone/>
            </a:pPr>
            <a:r>
              <a:rPr lang="de-DE" dirty="0">
                <a:solidFill>
                  <a:schemeClr val="accent1"/>
                </a:solidFill>
              </a:rPr>
              <a:t>Beachten Sie bitte die Zeitbegrenzungen der einzelnen Phasen!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E0CA30F-01B8-7046-2794-49249B7B8B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99D3D452-6D39-CB48-58A9-99EE86CB319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BF483870-F604-27B2-D6D5-A8071B7C0714}"/>
              </a:ext>
            </a:extLst>
          </p:cNvPr>
          <p:cNvGrpSpPr>
            <a:grpSpLocks noChangeAspect="1"/>
          </p:cNvGrpSpPr>
          <p:nvPr/>
        </p:nvGrpSpPr>
        <p:grpSpPr>
          <a:xfrm>
            <a:off x="1828800" y="1276350"/>
            <a:ext cx="2205538" cy="2150778"/>
            <a:chOff x="1517644" y="1573432"/>
            <a:chExt cx="3281885" cy="3200400"/>
          </a:xfrm>
        </p:grpSpPr>
        <p:sp>
          <p:nvSpPr>
            <p:cNvPr id="9" name="Rounded Rectangle 6">
              <a:extLst>
                <a:ext uri="{FF2B5EF4-FFF2-40B4-BE49-F238E27FC236}">
                  <a16:creationId xmlns:a16="http://schemas.microsoft.com/office/drawing/2014/main" id="{CD60E4F0-7B28-C6C0-6BC6-990B691A70E1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40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9E119D8-D39A-872E-F340-504A0B71C976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1" name="Rounded Rectangle 8">
                <a:extLst>
                  <a:ext uri="{FF2B5EF4-FFF2-40B4-BE49-F238E27FC236}">
                    <a16:creationId xmlns:a16="http://schemas.microsoft.com/office/drawing/2014/main" id="{D4FF214B-5655-3AC5-9E46-C7DCE9B395A4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13" name="Dreieck 12">
                <a:extLst>
                  <a:ext uri="{FF2B5EF4-FFF2-40B4-BE49-F238E27FC236}">
                    <a16:creationId xmlns:a16="http://schemas.microsoft.com/office/drawing/2014/main" id="{613D59B4-4019-50D5-3B55-ECFBCDF72435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Gruppieren 13">
              <a:extLst>
                <a:ext uri="{FF2B5EF4-FFF2-40B4-BE49-F238E27FC236}">
                  <a16:creationId xmlns:a16="http://schemas.microsoft.com/office/drawing/2014/main" id="{A77C15D6-5115-FBC6-DA27-B5D41CCE77A3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16" name="Rounded Rectangle 10">
                <a:extLst>
                  <a:ext uri="{FF2B5EF4-FFF2-40B4-BE49-F238E27FC236}">
                    <a16:creationId xmlns:a16="http://schemas.microsoft.com/office/drawing/2014/main" id="{C0E7A46E-327C-0DB2-6915-803E10226EFA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17" name="Dreieck 16">
                <a:extLst>
                  <a:ext uri="{FF2B5EF4-FFF2-40B4-BE49-F238E27FC236}">
                    <a16:creationId xmlns:a16="http://schemas.microsoft.com/office/drawing/2014/main" id="{07A4545B-A92D-D441-28DF-AEE23D415401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8" name="Gruppieren 17">
              <a:extLst>
                <a:ext uri="{FF2B5EF4-FFF2-40B4-BE49-F238E27FC236}">
                  <a16:creationId xmlns:a16="http://schemas.microsoft.com/office/drawing/2014/main" id="{F6A8BAE7-67A2-CB08-1AEF-E132BA416004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19" name="Rounded Rectangle 12">
                <a:extLst>
                  <a:ext uri="{FF2B5EF4-FFF2-40B4-BE49-F238E27FC236}">
                    <a16:creationId xmlns:a16="http://schemas.microsoft.com/office/drawing/2014/main" id="{5F3CCBAD-B02D-1CFB-230E-F18FCE53947A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grpFill/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20" name="Dreieck 19">
                <a:extLst>
                  <a:ext uri="{FF2B5EF4-FFF2-40B4-BE49-F238E27FC236}">
                    <a16:creationId xmlns:a16="http://schemas.microsoft.com/office/drawing/2014/main" id="{425ADE7A-D0C8-108F-EFA5-C6122F9EF630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15" name="Inhaltsplatzhalter 5">
            <a:extLst>
              <a:ext uri="{FF2B5EF4-FFF2-40B4-BE49-F238E27FC236}">
                <a16:creationId xmlns:a16="http://schemas.microsoft.com/office/drawing/2014/main" id="{87F402B5-9FA3-BDE4-C603-D823DBCA2B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78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4807A4-F546-F762-F724-E68B40058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4F5A06-A994-F45C-1A5B-EF509F2AB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 der Fortbildung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A15FCD0-2F21-C7D3-6433-17D25E9F50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5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E5B4F5E2-6B3D-9C3B-789C-CD55C6D775A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C0162CAC-903A-F4CC-C010-AE643726FDCE}"/>
              </a:ext>
            </a:extLst>
          </p:cNvPr>
          <p:cNvSpPr/>
          <p:nvPr/>
        </p:nvSpPr>
        <p:spPr>
          <a:xfrm>
            <a:off x="82062" y="895350"/>
            <a:ext cx="5322126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1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7ABAC59E-EABF-29DE-0122-7B32E0FC0AAE}"/>
              </a:ext>
            </a:extLst>
          </p:cNvPr>
          <p:cNvSpPr/>
          <p:nvPr/>
        </p:nvSpPr>
        <p:spPr>
          <a:xfrm>
            <a:off x="238547" y="1416350"/>
            <a:ext cx="449282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1. Einführung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BEF9BB1E-E6FC-1389-B291-F6C8C9D082D5}"/>
              </a:ext>
            </a:extLst>
          </p:cNvPr>
          <p:cNvGrpSpPr/>
          <p:nvPr/>
        </p:nvGrpSpPr>
        <p:grpSpPr>
          <a:xfrm>
            <a:off x="1608442" y="1416350"/>
            <a:ext cx="2361171" cy="1214566"/>
            <a:chOff x="1523999" y="1428750"/>
            <a:chExt cx="2361171" cy="1214566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CDF66CD5-DEF5-4795-6517-FE0AC9BD2A47}"/>
                </a:ext>
              </a:extLst>
            </p:cNvPr>
            <p:cNvSpPr/>
            <p:nvPr/>
          </p:nvSpPr>
          <p:spPr>
            <a:xfrm>
              <a:off x="1523999" y="1428750"/>
              <a:ext cx="2361171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3. Einführung Praktiken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D3C2A2C8-E38C-45D7-4524-DB230C795C37}"/>
                </a:ext>
              </a:extLst>
            </p:cNvPr>
            <p:cNvSpPr/>
            <p:nvPr/>
          </p:nvSpPr>
          <p:spPr>
            <a:xfrm>
              <a:off x="1524000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AF73E9F6-92D4-D75E-E549-93F6BBF584AA}"/>
                </a:ext>
              </a:extLst>
            </p:cNvPr>
            <p:cNvSpPr/>
            <p:nvPr/>
          </p:nvSpPr>
          <p:spPr>
            <a:xfrm>
              <a:off x="2107857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A0AAF0ED-990E-BA22-3222-134D187B220C}"/>
                </a:ext>
              </a:extLst>
            </p:cNvPr>
            <p:cNvSpPr/>
            <p:nvPr/>
          </p:nvSpPr>
          <p:spPr>
            <a:xfrm>
              <a:off x="2691714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F9CAF97F-765B-1E55-A0B9-977C0E2BC0F6}"/>
                </a:ext>
              </a:extLst>
            </p:cNvPr>
            <p:cNvSpPr/>
            <p:nvPr/>
          </p:nvSpPr>
          <p:spPr>
            <a:xfrm>
              <a:off x="3275571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7EA0BE5B-C225-1C86-740A-EA6A8C5E9F65}"/>
              </a:ext>
            </a:extLst>
          </p:cNvPr>
          <p:cNvGrpSpPr/>
          <p:nvPr/>
        </p:nvGrpSpPr>
        <p:grpSpPr>
          <a:xfrm>
            <a:off x="1608442" y="1871962"/>
            <a:ext cx="2361172" cy="1216154"/>
            <a:chOff x="1523999" y="1884362"/>
            <a:chExt cx="2361172" cy="1216154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B11AB5A7-52D4-9A95-80A2-DC2699379ECF}"/>
                </a:ext>
              </a:extLst>
            </p:cNvPr>
            <p:cNvSpPr/>
            <p:nvPr/>
          </p:nvSpPr>
          <p:spPr>
            <a:xfrm>
              <a:off x="1523999" y="2643316"/>
              <a:ext cx="2361171" cy="457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Simulation 1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FF116501-3293-368E-FC89-67CE246A11DA}"/>
                </a:ext>
              </a:extLst>
            </p:cNvPr>
            <p:cNvSpPr/>
            <p:nvPr/>
          </p:nvSpPr>
          <p:spPr>
            <a:xfrm>
              <a:off x="1828800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AA9462CA-75D8-62B6-92B5-752E0ADCB3A9}"/>
                </a:ext>
              </a:extLst>
            </p:cNvPr>
            <p:cNvSpPr/>
            <p:nvPr/>
          </p:nvSpPr>
          <p:spPr>
            <a:xfrm>
              <a:off x="2412657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7ADFCB7F-E9CE-89A5-E370-D0C65CD5ADA1}"/>
                </a:ext>
              </a:extLst>
            </p:cNvPr>
            <p:cNvSpPr/>
            <p:nvPr/>
          </p:nvSpPr>
          <p:spPr>
            <a:xfrm>
              <a:off x="2996514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31B202BB-96B5-E8F1-4F8C-5B9C3D7286C4}"/>
                </a:ext>
              </a:extLst>
            </p:cNvPr>
            <p:cNvSpPr/>
            <p:nvPr/>
          </p:nvSpPr>
          <p:spPr>
            <a:xfrm>
              <a:off x="3580371" y="1884362"/>
              <a:ext cx="304800" cy="75895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7C2538E1-7393-41AF-A3B6-CE78D4DF3F01}"/>
              </a:ext>
            </a:extLst>
          </p:cNvPr>
          <p:cNvSpPr/>
          <p:nvPr/>
        </p:nvSpPr>
        <p:spPr>
          <a:xfrm>
            <a:off x="784589" y="1416350"/>
            <a:ext cx="719461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2. Inhaltlicher Hintergrund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A200D7EC-D43F-2D3D-0738-26334664869E}"/>
              </a:ext>
            </a:extLst>
          </p:cNvPr>
          <p:cNvSpPr/>
          <p:nvPr/>
        </p:nvSpPr>
        <p:spPr>
          <a:xfrm>
            <a:off x="3957417" y="1416350"/>
            <a:ext cx="449282" cy="167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4. Reflexion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6960412E-51FC-1AFA-08E2-67AB2523C09C}"/>
              </a:ext>
            </a:extLst>
          </p:cNvPr>
          <p:cNvGrpSpPr/>
          <p:nvPr/>
        </p:nvGrpSpPr>
        <p:grpSpPr>
          <a:xfrm>
            <a:off x="4505624" y="1416350"/>
            <a:ext cx="898564" cy="1676400"/>
            <a:chOff x="5004166" y="1428750"/>
            <a:chExt cx="898564" cy="1676400"/>
          </a:xfrm>
          <a:solidFill>
            <a:schemeClr val="accent3"/>
          </a:solidFill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A7981CBF-4658-9D10-DF48-1FAB20CB2595}"/>
                </a:ext>
              </a:extLst>
            </p:cNvPr>
            <p:cNvSpPr/>
            <p:nvPr/>
          </p:nvSpPr>
          <p:spPr>
            <a:xfrm>
              <a:off x="5453448" y="1428750"/>
              <a:ext cx="449282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Reflexion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01CFFB1C-D3A6-6BEB-96B5-3E1C9402F7AE}"/>
                </a:ext>
              </a:extLst>
            </p:cNvPr>
            <p:cNvSpPr/>
            <p:nvPr/>
          </p:nvSpPr>
          <p:spPr>
            <a:xfrm>
              <a:off x="5004166" y="1428750"/>
              <a:ext cx="449282" cy="16764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5. Simulation 2</a:t>
              </a:r>
            </a:p>
          </p:txBody>
        </p:sp>
      </p:grpSp>
      <p:sp>
        <p:nvSpPr>
          <p:cNvPr id="27" name="Fußzeilenplatzhalter 26">
            <a:extLst>
              <a:ext uri="{FF2B5EF4-FFF2-40B4-BE49-F238E27FC236}">
                <a16:creationId xmlns:a16="http://schemas.microsoft.com/office/drawing/2014/main" id="{A1569434-6395-52B9-C77B-15ED05C11D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5D58C47C-6ABA-B404-3816-B636D4EB9574}"/>
              </a:ext>
            </a:extLst>
          </p:cNvPr>
          <p:cNvSpPr/>
          <p:nvPr/>
        </p:nvSpPr>
        <p:spPr>
          <a:xfrm>
            <a:off x="7594522" y="1444869"/>
            <a:ext cx="449282" cy="213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7. Reflexion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EF8B49C7-09F4-D4FC-8A2B-6E1082421D20}"/>
              </a:ext>
            </a:extLst>
          </p:cNvPr>
          <p:cNvSpPr/>
          <p:nvPr/>
        </p:nvSpPr>
        <p:spPr>
          <a:xfrm>
            <a:off x="8272404" y="1444869"/>
            <a:ext cx="449282" cy="21336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8. Abschluss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26680EF3-FCAC-5D10-DC96-004E7E8289C6}"/>
              </a:ext>
            </a:extLst>
          </p:cNvPr>
          <p:cNvSpPr/>
          <p:nvPr/>
        </p:nvSpPr>
        <p:spPr>
          <a:xfrm>
            <a:off x="7360665" y="895350"/>
            <a:ext cx="160266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2</a:t>
            </a:r>
          </a:p>
        </p:txBody>
      </p:sp>
      <p:cxnSp>
        <p:nvCxnSpPr>
          <p:cNvPr id="40" name="Gerade Verbindung mit Pfeil 39">
            <a:extLst>
              <a:ext uri="{FF2B5EF4-FFF2-40B4-BE49-F238E27FC236}">
                <a16:creationId xmlns:a16="http://schemas.microsoft.com/office/drawing/2014/main" id="{6B96A176-B572-E1D7-0110-76906FCCFC93}"/>
              </a:ext>
            </a:extLst>
          </p:cNvPr>
          <p:cNvCxnSpPr>
            <a:cxnSpLocks/>
          </p:cNvCxnSpPr>
          <p:nvPr/>
        </p:nvCxnSpPr>
        <p:spPr>
          <a:xfrm>
            <a:off x="47924" y="3790950"/>
            <a:ext cx="9019876" cy="0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hteck 40">
            <a:extLst>
              <a:ext uri="{FF2B5EF4-FFF2-40B4-BE49-F238E27FC236}">
                <a16:creationId xmlns:a16="http://schemas.microsoft.com/office/drawing/2014/main" id="{B26206AC-CA84-0F0E-B1F9-6443F8DBBEF8}"/>
              </a:ext>
            </a:extLst>
          </p:cNvPr>
          <p:cNvSpPr/>
          <p:nvPr/>
        </p:nvSpPr>
        <p:spPr>
          <a:xfrm>
            <a:off x="5404188" y="3105149"/>
            <a:ext cx="1961734" cy="543425"/>
          </a:xfrm>
          <a:prstGeom prst="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6. Weitere Erfahrungen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B5F8FD3-8FBD-76EE-8DF3-8C18D4BED190}"/>
              </a:ext>
            </a:extLst>
          </p:cNvPr>
          <p:cNvSpPr/>
          <p:nvPr/>
        </p:nvSpPr>
        <p:spPr>
          <a:xfrm>
            <a:off x="6160619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4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D2252817-75B4-46DC-EBA2-6764411C1B49}"/>
              </a:ext>
            </a:extLst>
          </p:cNvPr>
          <p:cNvSpPr/>
          <p:nvPr/>
        </p:nvSpPr>
        <p:spPr>
          <a:xfrm>
            <a:off x="5602052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3</a:t>
            </a:r>
          </a:p>
        </p:txBody>
      </p:sp>
      <p:sp>
        <p:nvSpPr>
          <p:cNvPr id="44" name="Rechteck 31">
            <a:extLst>
              <a:ext uri="{FF2B5EF4-FFF2-40B4-BE49-F238E27FC236}">
                <a16:creationId xmlns:a16="http://schemas.microsoft.com/office/drawing/2014/main" id="{6E1F3FF3-9BD5-3172-6A68-8A6B33DAAEE8}"/>
              </a:ext>
            </a:extLst>
          </p:cNvPr>
          <p:cNvSpPr/>
          <p:nvPr/>
        </p:nvSpPr>
        <p:spPr>
          <a:xfrm>
            <a:off x="6713518" y="1444870"/>
            <a:ext cx="449282" cy="16602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Eigene Praxis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6F56818E-91E3-026E-6CBF-D6C7F235D8B2}"/>
              </a:ext>
            </a:extLst>
          </p:cNvPr>
          <p:cNvSpPr/>
          <p:nvPr/>
        </p:nvSpPr>
        <p:spPr>
          <a:xfrm>
            <a:off x="5404126" y="895350"/>
            <a:ext cx="195654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dazwischen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CF5F890-26E6-3788-2B3A-3EDE61E86EBF}"/>
              </a:ext>
            </a:extLst>
          </p:cNvPr>
          <p:cNvSpPr/>
          <p:nvPr/>
        </p:nvSpPr>
        <p:spPr>
          <a:xfrm>
            <a:off x="86212" y="895350"/>
            <a:ext cx="5323988" cy="2819400"/>
          </a:xfrm>
          <a:prstGeom prst="rect">
            <a:avLst/>
          </a:prstGeom>
          <a:noFill/>
          <a:ln w="3175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de-DE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970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8F7B29-2BAA-A5FF-BE59-9AED966E2D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BF7E4D-5908-15CF-2C94-F9BF8BC11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i="0" dirty="0">
                <a:ea typeface="ＭＳ Ｐゴシック" panose="020B0600070205080204" pitchFamily="34" charset="-128"/>
              </a:rPr>
              <a:t>Feedback &amp; Reflexion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C0684A-7B33-6778-3C46-A35449C0F64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59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E7522D4-5475-0E1E-F7B3-0B73380349E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Wie haben Sie entschieden – wie hätten wir entschieden?</a:t>
            </a:r>
          </a:p>
          <a:p>
            <a:pPr lvl="2"/>
            <a:r>
              <a:rPr lang="de-DE" dirty="0"/>
              <a:t>Gegenüberstellung im Simulationssystem.</a:t>
            </a:r>
          </a:p>
          <a:p>
            <a:pPr lvl="2"/>
            <a:r>
              <a:rPr lang="de-DE" dirty="0"/>
              <a:t>Aufgeteilt nach Praktiken.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Nicht unbedingt als „Musterlösung“ gedacht.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Feedback als Reflexionsanlass</a:t>
            </a:r>
          </a:p>
          <a:p>
            <a:pPr lvl="3"/>
            <a:r>
              <a:rPr lang="de-DE" dirty="0"/>
              <a:t>Wo hätten Sie anders vielleicht besser entscheiden können?</a:t>
            </a:r>
          </a:p>
          <a:p>
            <a:pPr lvl="3"/>
            <a:r>
              <a:rPr lang="de-DE" dirty="0"/>
              <a:t>Wo können Sie Ihre Entscheidung genauso (oder besser) vertreten als unsere?</a:t>
            </a:r>
          </a:p>
          <a:p>
            <a:pPr marL="0" lvl="2" indent="-12700">
              <a:buNone/>
            </a:pPr>
            <a:endParaRPr lang="de-DE" dirty="0"/>
          </a:p>
          <a:p>
            <a:pPr marL="0" lvl="2" indent="-12700">
              <a:buNone/>
            </a:pPr>
            <a:r>
              <a:rPr lang="de-DE" dirty="0">
                <a:solidFill>
                  <a:schemeClr val="accent1"/>
                </a:solidFill>
              </a:rPr>
              <a:t>Zeit den Vergleich: ca. 10 Minuten (7 Seiten).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5B809360-2171-2E95-E694-F961C8FA59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03A8649A-2F5E-5AB4-066D-F84D4E76DEB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Feedback - Vergleichslösung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7BC6A6C-AFB2-ABC9-FC68-1A72D53B6E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50665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18135-FBB3-EABF-2F86-788253B2A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B3C376-36AB-E224-3870-C07056231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&amp; 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2AB99C-B536-D163-D1B6-21AB9E7EEC9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z="800" smtClean="0"/>
              <a:pPr>
                <a:defRPr/>
              </a:pPr>
              <a:t>60</a:t>
            </a:fld>
            <a:endParaRPr lang="de-DE" altLang="de-DE" sz="80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CDCC022-3473-BFC8-32CB-62F583E2B45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de-DE" sz="1600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C55AF9A7-F671-2CE8-62E9-8EA05A3CBED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 sz="70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3C065115-FE69-11BF-A260-16FC326391A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3C25F354-2FFD-E3E9-DD74-FE8F6D4D7785}"/>
              </a:ext>
            </a:extLst>
          </p:cNvPr>
          <p:cNvSpPr/>
          <p:nvPr/>
        </p:nvSpPr>
        <p:spPr>
          <a:xfrm>
            <a:off x="82062" y="892240"/>
            <a:ext cx="5997605" cy="3429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600" dirty="0">
                <a:solidFill>
                  <a:schemeClr val="tx1"/>
                </a:solidFill>
              </a:rPr>
              <a:t>Erinnern Sie sich an eine besonders </a:t>
            </a:r>
            <a:r>
              <a:rPr lang="de-DE" sz="1600" b="1" dirty="0">
                <a:solidFill>
                  <a:schemeClr val="tx1"/>
                </a:solidFill>
              </a:rPr>
              <a:t>wichtige und bedeutsame</a:t>
            </a:r>
            <a:r>
              <a:rPr lang="de-DE" sz="1600" dirty="0">
                <a:solidFill>
                  <a:schemeClr val="tx1"/>
                </a:solidFill>
              </a:rPr>
              <a:t> Stelle in der Simulation,</a:t>
            </a:r>
            <a:br>
              <a:rPr lang="de-DE" sz="1600" dirty="0">
                <a:solidFill>
                  <a:schemeClr val="tx1"/>
                </a:solidFill>
              </a:rPr>
            </a:br>
            <a:endParaRPr lang="de-DE" sz="1600" dirty="0">
              <a:solidFill>
                <a:schemeClr val="tx1"/>
              </a:solidFill>
            </a:endParaRPr>
          </a:p>
          <a:p>
            <a:r>
              <a:rPr lang="de-DE" sz="1600" dirty="0">
                <a:solidFill>
                  <a:schemeClr val="tx1"/>
                </a:solidFill>
              </a:rPr>
              <a:t>an der das </a:t>
            </a:r>
            <a:r>
              <a:rPr lang="de-DE" sz="1600" b="1" dirty="0">
                <a:solidFill>
                  <a:schemeClr val="tx1"/>
                </a:solidFill>
              </a:rPr>
              <a:t>Wissen zum fachlichen Hintergrund</a:t>
            </a:r>
            <a:r>
              <a:rPr lang="de-DE" sz="1600" dirty="0">
                <a:solidFill>
                  <a:schemeClr val="tx1"/>
                </a:solidFill>
              </a:rPr>
              <a:t> (Dezimalbrüche) eine besondere Bedeutung hatte oder hätte haben können!</a:t>
            </a:r>
          </a:p>
          <a:p>
            <a:endParaRPr lang="de-DE" sz="1600" dirty="0">
              <a:solidFill>
                <a:schemeClr val="tx1"/>
              </a:solidFill>
            </a:endParaRP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Wo konnten Sie das Wissen besonders gut anwenden?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Wo hat Ihnen das besondere Schwierigkeiten bereitet?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Wo hat Ihnen Wissen gefehlt?</a:t>
            </a:r>
          </a:p>
          <a:p>
            <a:endParaRPr lang="de-DE" sz="1600" dirty="0">
              <a:solidFill>
                <a:schemeClr val="tx1"/>
              </a:solidFill>
            </a:endParaRPr>
          </a:p>
          <a:p>
            <a:r>
              <a:rPr lang="de-DE" sz="1600" dirty="0">
                <a:solidFill>
                  <a:schemeClr val="tx1"/>
                </a:solidFill>
              </a:rPr>
              <a:t>Gut geeignet sind Stellen, an denen Sie sich unsicher waren, wie Sie handeln sollen.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6618D42-B946-A048-9FA3-8A1AF5EBF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sz="800" dirty="0"/>
              <a:t>Praktiken zu Diagnose und Intervention vertiefen und in Simulationen erproben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BD61C5A0-5184-7D87-B30F-1C6955311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-1121"/>
            <a:ext cx="2593730" cy="13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13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7E2858-3B46-EA99-436E-AEA69737B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419365-61DE-CD6D-199F-458089493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Feedback &amp; Reflexion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15AEBFF-B7DC-C7EE-9FD3-A33980B3B49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61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F64F825-CB93-C782-DB89-C583276CDB9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34EB4D5-FE0C-3DDF-4918-04E4EC9B0EE5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9B03BCED-BC5C-FF24-7572-2DC823CEB40C}"/>
              </a:ext>
            </a:extLst>
          </p:cNvPr>
          <p:cNvGrpSpPr/>
          <p:nvPr/>
        </p:nvGrpSpPr>
        <p:grpSpPr>
          <a:xfrm>
            <a:off x="228600" y="1694428"/>
            <a:ext cx="8387862" cy="479492"/>
            <a:chOff x="82062" y="1711258"/>
            <a:chExt cx="8387862" cy="479492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ACC2DE07-22BD-2B30-AEE3-429D72A0C296}"/>
                </a:ext>
              </a:extLst>
            </p:cNvPr>
            <p:cNvSpPr/>
            <p:nvPr/>
          </p:nvSpPr>
          <p:spPr>
            <a:xfrm>
              <a:off x="82062" y="1711258"/>
              <a:ext cx="8387862" cy="47949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Beschreiben Sie Ihr </a:t>
              </a:r>
              <a:r>
                <a:rPr lang="de-DE" sz="1400" b="1" dirty="0">
                  <a:solidFill>
                    <a:schemeClr val="tx1"/>
                  </a:solidFill>
                </a:rPr>
                <a:t>eigenes Handeln </a:t>
              </a:r>
              <a:r>
                <a:rPr lang="de-DE" sz="1400" dirty="0">
                  <a:solidFill>
                    <a:schemeClr val="tx1"/>
                  </a:solidFill>
                </a:rPr>
                <a:t>an diesen Stellen der Simulation!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C07FF755-5304-2ED5-BF75-A8AAE097C4A7}"/>
                </a:ext>
              </a:extLst>
            </p:cNvPr>
            <p:cNvSpPr/>
            <p:nvPr/>
          </p:nvSpPr>
          <p:spPr>
            <a:xfrm>
              <a:off x="86544" y="1711258"/>
              <a:ext cx="446856" cy="47949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9F65CC47-BD8A-B890-57CE-4EB652E6EF07}"/>
              </a:ext>
            </a:extLst>
          </p:cNvPr>
          <p:cNvGrpSpPr/>
          <p:nvPr/>
        </p:nvGrpSpPr>
        <p:grpSpPr>
          <a:xfrm>
            <a:off x="225706" y="2323543"/>
            <a:ext cx="8387862" cy="497299"/>
            <a:chOff x="82062" y="1711257"/>
            <a:chExt cx="8387862" cy="497299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20A90619-6032-A8F7-8872-94ED6F71316B}"/>
                </a:ext>
              </a:extLst>
            </p:cNvPr>
            <p:cNvSpPr/>
            <p:nvPr/>
          </p:nvSpPr>
          <p:spPr>
            <a:xfrm>
              <a:off x="82062" y="1711258"/>
              <a:ext cx="8387862" cy="4972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Erklären Sie, welches </a:t>
              </a:r>
              <a:r>
                <a:rPr lang="de-DE" sz="1400" b="1" dirty="0">
                  <a:solidFill>
                    <a:schemeClr val="tx1"/>
                  </a:solidFill>
                </a:rPr>
                <a:t>Wissen zum fachlichen Hintergrund </a:t>
              </a:r>
              <a:r>
                <a:rPr lang="de-DE" sz="1400" dirty="0">
                  <a:solidFill>
                    <a:schemeClr val="tx1"/>
                  </a:solidFill>
                </a:rPr>
                <a:t>hier für Ihr Handeln wichtig war oder gewesen wäre!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6FE42024-A961-853E-9D77-EA20E35F824A}"/>
                </a:ext>
              </a:extLst>
            </p:cNvPr>
            <p:cNvSpPr/>
            <p:nvPr/>
          </p:nvSpPr>
          <p:spPr>
            <a:xfrm>
              <a:off x="86544" y="1711257"/>
              <a:ext cx="446856" cy="486253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5" name="Gruppieren 14">
            <a:extLst>
              <a:ext uri="{FF2B5EF4-FFF2-40B4-BE49-F238E27FC236}">
                <a16:creationId xmlns:a16="http://schemas.microsoft.com/office/drawing/2014/main" id="{942FC0AD-A9B1-CD9F-FF16-4DEF26919915}"/>
              </a:ext>
            </a:extLst>
          </p:cNvPr>
          <p:cNvGrpSpPr/>
          <p:nvPr/>
        </p:nvGrpSpPr>
        <p:grpSpPr>
          <a:xfrm>
            <a:off x="225706" y="2970466"/>
            <a:ext cx="8387862" cy="497298"/>
            <a:chOff x="82062" y="1711258"/>
            <a:chExt cx="8387862" cy="497298"/>
          </a:xfrm>
        </p:grpSpPr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3776B43-3FA5-A628-A253-EE8CF62ACE34}"/>
                </a:ext>
              </a:extLst>
            </p:cNvPr>
            <p:cNvSpPr/>
            <p:nvPr/>
          </p:nvSpPr>
          <p:spPr>
            <a:xfrm>
              <a:off x="82062" y="1711258"/>
              <a:ext cx="8387862" cy="497298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Hätten Sie an dieser Stelle – wissensbasiert – auch anders reagieren können?</a:t>
              </a:r>
              <a:br>
                <a:rPr lang="de-DE" sz="1400" dirty="0">
                  <a:solidFill>
                    <a:schemeClr val="tx1"/>
                  </a:solidFill>
                </a:rPr>
              </a:br>
              <a:r>
                <a:rPr lang="de-DE" sz="1400" dirty="0">
                  <a:solidFill>
                    <a:schemeClr val="tx1"/>
                  </a:solidFill>
                </a:rPr>
                <a:t>Beschreiben Sie </a:t>
              </a:r>
              <a:r>
                <a:rPr lang="de-DE" sz="1400" b="1" dirty="0">
                  <a:solidFill>
                    <a:schemeClr val="tx1"/>
                  </a:solidFill>
                </a:rPr>
                <a:t>Handlungsalternativen</a:t>
              </a:r>
              <a:r>
                <a:rPr lang="de-DE" sz="1400" dirty="0">
                  <a:solidFill>
                    <a:schemeClr val="tx1"/>
                  </a:solidFill>
                </a:rPr>
                <a:t>!</a:t>
              </a:r>
            </a:p>
          </p:txBody>
        </p:sp>
        <p:sp>
          <p:nvSpPr>
            <p:cNvPr id="17" name="Rechteck 16">
              <a:extLst>
                <a:ext uri="{FF2B5EF4-FFF2-40B4-BE49-F238E27FC236}">
                  <a16:creationId xmlns:a16="http://schemas.microsoft.com/office/drawing/2014/main" id="{3C24A315-81C9-A43A-BA2B-451683DA4FC1}"/>
                </a:ext>
              </a:extLst>
            </p:cNvPr>
            <p:cNvSpPr/>
            <p:nvPr/>
          </p:nvSpPr>
          <p:spPr>
            <a:xfrm>
              <a:off x="86544" y="1711258"/>
              <a:ext cx="446856" cy="497298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011BA624-A22B-8C75-2B3D-904A0CA005BE}"/>
              </a:ext>
            </a:extLst>
          </p:cNvPr>
          <p:cNvGrpSpPr/>
          <p:nvPr/>
        </p:nvGrpSpPr>
        <p:grpSpPr>
          <a:xfrm>
            <a:off x="219919" y="3617388"/>
            <a:ext cx="8387862" cy="441390"/>
            <a:chOff x="82062" y="1711258"/>
            <a:chExt cx="8387862" cy="441390"/>
          </a:xfrm>
        </p:grpSpPr>
        <p:sp>
          <p:nvSpPr>
            <p:cNvPr id="19" name="Rechteck 18">
              <a:extLst>
                <a:ext uri="{FF2B5EF4-FFF2-40B4-BE49-F238E27FC236}">
                  <a16:creationId xmlns:a16="http://schemas.microsoft.com/office/drawing/2014/main" id="{6F389AD2-8FF1-B65B-329C-671DEB9D67FA}"/>
                </a:ext>
              </a:extLst>
            </p:cNvPr>
            <p:cNvSpPr/>
            <p:nvPr/>
          </p:nvSpPr>
          <p:spPr>
            <a:xfrm>
              <a:off x="82062" y="1711258"/>
              <a:ext cx="8387862" cy="441390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Welche </a:t>
              </a:r>
              <a:r>
                <a:rPr lang="de-DE" sz="1400" b="1" dirty="0">
                  <a:solidFill>
                    <a:schemeClr val="tx1"/>
                  </a:solidFill>
                </a:rPr>
                <a:t>Auswirkungen</a:t>
              </a:r>
              <a:r>
                <a:rPr lang="de-DE" sz="1400" dirty="0">
                  <a:solidFill>
                    <a:schemeClr val="tx1"/>
                  </a:solidFill>
                </a:rPr>
                <a:t> hätten diese Alternativen auf den weiteren Verlauf der Simulation gehabt?</a:t>
              </a:r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2B31DAA7-5A58-4A20-346A-1EB1173E0B19}"/>
                </a:ext>
              </a:extLst>
            </p:cNvPr>
            <p:cNvSpPr/>
            <p:nvPr/>
          </p:nvSpPr>
          <p:spPr>
            <a:xfrm>
              <a:off x="86544" y="1711258"/>
              <a:ext cx="446856" cy="441390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E305968E-8D34-0124-255B-F45FE3489642}"/>
              </a:ext>
            </a:extLst>
          </p:cNvPr>
          <p:cNvGrpSpPr/>
          <p:nvPr/>
        </p:nvGrpSpPr>
        <p:grpSpPr>
          <a:xfrm>
            <a:off x="219919" y="4208402"/>
            <a:ext cx="8387862" cy="479492"/>
            <a:chOff x="82062" y="1711258"/>
            <a:chExt cx="8387862" cy="479492"/>
          </a:xfrm>
        </p:grpSpPr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B93A7187-0943-0B66-BDCD-9A8D79D278E1}"/>
                </a:ext>
              </a:extLst>
            </p:cNvPr>
            <p:cNvSpPr/>
            <p:nvPr/>
          </p:nvSpPr>
          <p:spPr>
            <a:xfrm>
              <a:off x="82062" y="1711258"/>
              <a:ext cx="8387862" cy="479492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447675"/>
              <a:r>
                <a:rPr lang="de-DE" sz="1400" dirty="0">
                  <a:solidFill>
                    <a:schemeClr val="tx1"/>
                  </a:solidFill>
                </a:rPr>
                <a:t>Formulieren Sie eine kurze </a:t>
              </a:r>
              <a:r>
                <a:rPr lang="de-DE" sz="1400" b="1" dirty="0">
                  <a:solidFill>
                    <a:schemeClr val="tx1"/>
                  </a:solidFill>
                </a:rPr>
                <a:t>Take-Home-Message </a:t>
              </a:r>
              <a:r>
                <a:rPr lang="de-DE" sz="1400" dirty="0">
                  <a:solidFill>
                    <a:schemeClr val="tx1"/>
                  </a:solidFill>
                </a:rPr>
                <a:t>an sich selbst, </a:t>
              </a:r>
              <a:br>
                <a:rPr lang="de-DE" sz="1400" dirty="0">
                  <a:solidFill>
                    <a:schemeClr val="tx1"/>
                  </a:solidFill>
                </a:rPr>
              </a:br>
              <a:r>
                <a:rPr lang="de-DE" sz="1400" dirty="0">
                  <a:solidFill>
                    <a:schemeClr val="tx1"/>
                  </a:solidFill>
                </a:rPr>
                <a:t>die Sie in zukünftigen ähnlichen Unterrichtssituationen berücksichtigen könnten!</a:t>
              </a:r>
            </a:p>
          </p:txBody>
        </p:sp>
        <p:sp>
          <p:nvSpPr>
            <p:cNvPr id="23" name="Rechteck 22">
              <a:extLst>
                <a:ext uri="{FF2B5EF4-FFF2-40B4-BE49-F238E27FC236}">
                  <a16:creationId xmlns:a16="http://schemas.microsoft.com/office/drawing/2014/main" id="{829CEB49-0621-81AE-1AFE-14B04D9E75B8}"/>
                </a:ext>
              </a:extLst>
            </p:cNvPr>
            <p:cNvSpPr/>
            <p:nvPr/>
          </p:nvSpPr>
          <p:spPr>
            <a:xfrm>
              <a:off x="86544" y="1711258"/>
              <a:ext cx="446856" cy="47949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5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sp>
        <p:nvSpPr>
          <p:cNvPr id="24" name="Rechteck 23">
            <a:extLst>
              <a:ext uri="{FF2B5EF4-FFF2-40B4-BE49-F238E27FC236}">
                <a16:creationId xmlns:a16="http://schemas.microsoft.com/office/drawing/2014/main" id="{BC4C9F2B-1B27-B211-6C69-250C37814C96}"/>
              </a:ext>
            </a:extLst>
          </p:cNvPr>
          <p:cNvSpPr/>
          <p:nvPr/>
        </p:nvSpPr>
        <p:spPr>
          <a:xfrm>
            <a:off x="70338" y="793109"/>
            <a:ext cx="5997605" cy="4794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sz="1400" b="1" dirty="0">
                <a:solidFill>
                  <a:schemeClr val="tx1"/>
                </a:solidFill>
              </a:rPr>
              <a:t>Wichtige und bedeutsame</a:t>
            </a:r>
            <a:r>
              <a:rPr lang="de-DE" sz="1400" dirty="0">
                <a:solidFill>
                  <a:schemeClr val="tx1"/>
                </a:solidFill>
              </a:rPr>
              <a:t> Stellen in der Simulation,</a:t>
            </a:r>
          </a:p>
          <a:p>
            <a:r>
              <a:rPr lang="de-DE" sz="1400" dirty="0">
                <a:solidFill>
                  <a:schemeClr val="tx1"/>
                </a:solidFill>
              </a:rPr>
              <a:t>bezüglich des </a:t>
            </a:r>
            <a:r>
              <a:rPr lang="de-DE" sz="1400" b="1" dirty="0">
                <a:solidFill>
                  <a:schemeClr val="tx1"/>
                </a:solidFill>
              </a:rPr>
              <a:t>Wissens zum fachlichen Hintergrund</a:t>
            </a:r>
            <a:r>
              <a:rPr lang="de-DE" sz="14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1ECA7B-3EEF-23BE-7B46-72173C203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BD1F0A2-9E2E-AC6F-BA0B-D052243BE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-1121"/>
            <a:ext cx="2593730" cy="13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7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9DEDA-5FBD-D5EB-BC83-E1D4F19F29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8D8A841-2901-AA71-C955-DF6940C91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Ablauf der Fortbildung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95D5845-93CA-F123-E880-B5F39669BF3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62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345751C0-9B47-B2C8-2FFD-2FC81BDE8C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CF22EC81-37B5-213E-BE25-DE7466CB782C}"/>
              </a:ext>
            </a:extLst>
          </p:cNvPr>
          <p:cNvSpPr/>
          <p:nvPr/>
        </p:nvSpPr>
        <p:spPr>
          <a:xfrm>
            <a:off x="82062" y="895350"/>
            <a:ext cx="5322126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1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252B33F-9C84-0EEA-8454-23B3B59E6FC0}"/>
              </a:ext>
            </a:extLst>
          </p:cNvPr>
          <p:cNvSpPr/>
          <p:nvPr/>
        </p:nvSpPr>
        <p:spPr>
          <a:xfrm>
            <a:off x="238547" y="1416350"/>
            <a:ext cx="449282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1. Einführung</a:t>
            </a: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70677142-ED4E-2832-7DBC-9857ECD03190}"/>
              </a:ext>
            </a:extLst>
          </p:cNvPr>
          <p:cNvGrpSpPr/>
          <p:nvPr/>
        </p:nvGrpSpPr>
        <p:grpSpPr>
          <a:xfrm>
            <a:off x="1608442" y="1416350"/>
            <a:ext cx="2361171" cy="1214566"/>
            <a:chOff x="1523999" y="1428750"/>
            <a:chExt cx="2361171" cy="1214566"/>
          </a:xfrm>
        </p:grpSpPr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422A4FC9-B84B-8E0F-C1B7-25D3EAB1D5F4}"/>
                </a:ext>
              </a:extLst>
            </p:cNvPr>
            <p:cNvSpPr/>
            <p:nvPr/>
          </p:nvSpPr>
          <p:spPr>
            <a:xfrm>
              <a:off x="1523999" y="1428750"/>
              <a:ext cx="2361171" cy="457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3. Einführung Praktiken</a:t>
              </a:r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E122C393-7B14-00C3-A373-81C287F2771F}"/>
                </a:ext>
              </a:extLst>
            </p:cNvPr>
            <p:cNvSpPr/>
            <p:nvPr/>
          </p:nvSpPr>
          <p:spPr>
            <a:xfrm>
              <a:off x="1524000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F32B4F45-803F-CC7C-3814-2B4C661CFABC}"/>
                </a:ext>
              </a:extLst>
            </p:cNvPr>
            <p:cNvSpPr/>
            <p:nvPr/>
          </p:nvSpPr>
          <p:spPr>
            <a:xfrm>
              <a:off x="2107857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42D087F8-DBA7-7134-3CCB-7A461CA6C0CC}"/>
                </a:ext>
              </a:extLst>
            </p:cNvPr>
            <p:cNvSpPr/>
            <p:nvPr/>
          </p:nvSpPr>
          <p:spPr>
            <a:xfrm>
              <a:off x="2691714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64B6E5E-6B44-0C3C-4DCA-8ABA365C2457}"/>
                </a:ext>
              </a:extLst>
            </p:cNvPr>
            <p:cNvSpPr/>
            <p:nvPr/>
          </p:nvSpPr>
          <p:spPr>
            <a:xfrm>
              <a:off x="3275571" y="1884362"/>
              <a:ext cx="304800" cy="75895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82570B08-678C-4B87-B187-A12C13C8EDC3}"/>
              </a:ext>
            </a:extLst>
          </p:cNvPr>
          <p:cNvGrpSpPr/>
          <p:nvPr/>
        </p:nvGrpSpPr>
        <p:grpSpPr>
          <a:xfrm>
            <a:off x="1608442" y="1871962"/>
            <a:ext cx="2361172" cy="1216154"/>
            <a:chOff x="1523999" y="1884362"/>
            <a:chExt cx="2361172" cy="1216154"/>
          </a:xfrm>
          <a:solidFill>
            <a:schemeClr val="accent3"/>
          </a:solidFill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F766E9D-A89D-950B-520D-9611F4315439}"/>
                </a:ext>
              </a:extLst>
            </p:cNvPr>
            <p:cNvSpPr/>
            <p:nvPr/>
          </p:nvSpPr>
          <p:spPr>
            <a:xfrm>
              <a:off x="1523999" y="2643316"/>
              <a:ext cx="2361171" cy="45720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Simulation 1</a:t>
              </a:r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0622BB70-43BB-314B-595A-BD95B57B8E02}"/>
                </a:ext>
              </a:extLst>
            </p:cNvPr>
            <p:cNvSpPr/>
            <p:nvPr/>
          </p:nvSpPr>
          <p:spPr>
            <a:xfrm>
              <a:off x="1828800" y="1884362"/>
              <a:ext cx="304800" cy="75895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B0CBAD9A-E635-D2C5-230D-BA7126DA4EB1}"/>
                </a:ext>
              </a:extLst>
            </p:cNvPr>
            <p:cNvSpPr/>
            <p:nvPr/>
          </p:nvSpPr>
          <p:spPr>
            <a:xfrm>
              <a:off x="2412657" y="1884362"/>
              <a:ext cx="304800" cy="75895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4777EC3D-7141-ADCE-772A-1594C180203A}"/>
                </a:ext>
              </a:extLst>
            </p:cNvPr>
            <p:cNvSpPr/>
            <p:nvPr/>
          </p:nvSpPr>
          <p:spPr>
            <a:xfrm>
              <a:off x="2996514" y="1884362"/>
              <a:ext cx="304800" cy="75895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BC8E0CA4-38AA-7A6B-0B69-0EA72E3D1259}"/>
                </a:ext>
              </a:extLst>
            </p:cNvPr>
            <p:cNvSpPr/>
            <p:nvPr/>
          </p:nvSpPr>
          <p:spPr>
            <a:xfrm>
              <a:off x="3580371" y="1884362"/>
              <a:ext cx="304800" cy="758954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Rechteck 18">
            <a:extLst>
              <a:ext uri="{FF2B5EF4-FFF2-40B4-BE49-F238E27FC236}">
                <a16:creationId xmlns:a16="http://schemas.microsoft.com/office/drawing/2014/main" id="{9A7571F9-B3FD-23B8-549D-C08530A89221}"/>
              </a:ext>
            </a:extLst>
          </p:cNvPr>
          <p:cNvSpPr/>
          <p:nvPr/>
        </p:nvSpPr>
        <p:spPr>
          <a:xfrm>
            <a:off x="784589" y="1416350"/>
            <a:ext cx="719461" cy="21460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2. Inhaltlicher Hintergrund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524517E2-AE09-6E42-285D-2856DBAE2A97}"/>
              </a:ext>
            </a:extLst>
          </p:cNvPr>
          <p:cNvSpPr/>
          <p:nvPr/>
        </p:nvSpPr>
        <p:spPr>
          <a:xfrm>
            <a:off x="3957417" y="1416350"/>
            <a:ext cx="449282" cy="16764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4. Reflexion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3B53708D-394E-4ECD-8B3D-FD4F6D1D52B7}"/>
              </a:ext>
            </a:extLst>
          </p:cNvPr>
          <p:cNvGrpSpPr/>
          <p:nvPr/>
        </p:nvGrpSpPr>
        <p:grpSpPr>
          <a:xfrm>
            <a:off x="4505624" y="1416350"/>
            <a:ext cx="898564" cy="1676400"/>
            <a:chOff x="5004166" y="1428750"/>
            <a:chExt cx="898564" cy="1676400"/>
          </a:xfrm>
        </p:grpSpPr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242BD675-3401-8F7F-ACAD-F14D98A8D1A7}"/>
                </a:ext>
              </a:extLst>
            </p:cNvPr>
            <p:cNvSpPr/>
            <p:nvPr/>
          </p:nvSpPr>
          <p:spPr>
            <a:xfrm>
              <a:off x="5453448" y="1428750"/>
              <a:ext cx="449282" cy="1676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Reflexion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CE989B5-DDDF-D7F0-06F2-C2F945E15DD3}"/>
                </a:ext>
              </a:extLst>
            </p:cNvPr>
            <p:cNvSpPr/>
            <p:nvPr/>
          </p:nvSpPr>
          <p:spPr>
            <a:xfrm>
              <a:off x="5004166" y="1428750"/>
              <a:ext cx="449282" cy="1676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de-DE" sz="1600" dirty="0">
                  <a:solidFill>
                    <a:schemeClr val="tx1"/>
                  </a:solidFill>
                </a:rPr>
                <a:t>5. Simulation 2</a:t>
              </a:r>
            </a:p>
          </p:txBody>
        </p:sp>
      </p:grpSp>
      <p:sp>
        <p:nvSpPr>
          <p:cNvPr id="27" name="Fußzeilenplatzhalter 26">
            <a:extLst>
              <a:ext uri="{FF2B5EF4-FFF2-40B4-BE49-F238E27FC236}">
                <a16:creationId xmlns:a16="http://schemas.microsoft.com/office/drawing/2014/main" id="{9564EA4A-388D-DAB4-EE1B-77A92B43B5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C40DC314-FE9B-3AC0-D23E-A78F0F3C6ACC}"/>
              </a:ext>
            </a:extLst>
          </p:cNvPr>
          <p:cNvSpPr/>
          <p:nvPr/>
        </p:nvSpPr>
        <p:spPr>
          <a:xfrm>
            <a:off x="7594522" y="1444869"/>
            <a:ext cx="449282" cy="21336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7. Reflexion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B675833D-48FA-9B71-54EE-08D8ECF77F71}"/>
              </a:ext>
            </a:extLst>
          </p:cNvPr>
          <p:cNvSpPr/>
          <p:nvPr/>
        </p:nvSpPr>
        <p:spPr>
          <a:xfrm>
            <a:off x="8272404" y="1444869"/>
            <a:ext cx="449282" cy="2133600"/>
          </a:xfrm>
          <a:prstGeom prst="rect">
            <a:avLst/>
          </a:prstGeom>
          <a:solidFill>
            <a:srgbClr val="D8FFF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8. Abschluss</a:t>
            </a:r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4CE57EE5-5B54-9917-2327-EBCE1CF65B1A}"/>
              </a:ext>
            </a:extLst>
          </p:cNvPr>
          <p:cNvSpPr/>
          <p:nvPr/>
        </p:nvSpPr>
        <p:spPr>
          <a:xfrm>
            <a:off x="7360665" y="895350"/>
            <a:ext cx="160266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Fortbildungstag 2</a:t>
            </a:r>
          </a:p>
        </p:txBody>
      </p:sp>
      <p:cxnSp>
        <p:nvCxnSpPr>
          <p:cNvPr id="38" name="Gerade Verbindung mit Pfeil 37">
            <a:extLst>
              <a:ext uri="{FF2B5EF4-FFF2-40B4-BE49-F238E27FC236}">
                <a16:creationId xmlns:a16="http://schemas.microsoft.com/office/drawing/2014/main" id="{323B6106-3A2E-1FE8-D6BE-8496176175A5}"/>
              </a:ext>
            </a:extLst>
          </p:cNvPr>
          <p:cNvCxnSpPr>
            <a:cxnSpLocks/>
          </p:cNvCxnSpPr>
          <p:nvPr/>
        </p:nvCxnSpPr>
        <p:spPr>
          <a:xfrm>
            <a:off x="47924" y="3790950"/>
            <a:ext cx="9019876" cy="0"/>
          </a:xfrm>
          <a:prstGeom prst="straightConnector1">
            <a:avLst/>
          </a:prstGeom>
          <a:ln>
            <a:solidFill>
              <a:schemeClr val="accent2"/>
            </a:solidFill>
            <a:tailEnd type="stealth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hteck 38">
            <a:extLst>
              <a:ext uri="{FF2B5EF4-FFF2-40B4-BE49-F238E27FC236}">
                <a16:creationId xmlns:a16="http://schemas.microsoft.com/office/drawing/2014/main" id="{51071AFA-2FC2-E80D-712D-EE0EC257C8B5}"/>
              </a:ext>
            </a:extLst>
          </p:cNvPr>
          <p:cNvSpPr/>
          <p:nvPr/>
        </p:nvSpPr>
        <p:spPr>
          <a:xfrm>
            <a:off x="5404188" y="3105149"/>
            <a:ext cx="1961734" cy="543425"/>
          </a:xfrm>
          <a:prstGeom prst="rect">
            <a:avLst/>
          </a:prstGeom>
          <a:solidFill>
            <a:schemeClr val="accent3"/>
          </a:solidFill>
          <a:ln>
            <a:solidFill>
              <a:schemeClr val="accent5">
                <a:lumMod val="20000"/>
                <a:lumOff val="8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6. Weitere Erfahrungen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014B3683-330A-FDF5-C0A4-8D2F22EA381A}"/>
              </a:ext>
            </a:extLst>
          </p:cNvPr>
          <p:cNvSpPr/>
          <p:nvPr/>
        </p:nvSpPr>
        <p:spPr>
          <a:xfrm>
            <a:off x="6160619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4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5C114EF3-B5AC-31EC-2779-5FFFFA6C7EB9}"/>
              </a:ext>
            </a:extLst>
          </p:cNvPr>
          <p:cNvSpPr/>
          <p:nvPr/>
        </p:nvSpPr>
        <p:spPr>
          <a:xfrm>
            <a:off x="5602052" y="1428750"/>
            <a:ext cx="449282" cy="1676399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Simulation 3</a:t>
            </a:r>
          </a:p>
        </p:txBody>
      </p:sp>
      <p:sp>
        <p:nvSpPr>
          <p:cNvPr id="42" name="Rechteck 31">
            <a:extLst>
              <a:ext uri="{FF2B5EF4-FFF2-40B4-BE49-F238E27FC236}">
                <a16:creationId xmlns:a16="http://schemas.microsoft.com/office/drawing/2014/main" id="{825432A5-8301-1567-75E9-0B22BD8C9957}"/>
              </a:ext>
            </a:extLst>
          </p:cNvPr>
          <p:cNvSpPr/>
          <p:nvPr/>
        </p:nvSpPr>
        <p:spPr>
          <a:xfrm>
            <a:off x="6713518" y="1444870"/>
            <a:ext cx="449282" cy="16602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de-DE" sz="1600" dirty="0">
                <a:solidFill>
                  <a:schemeClr val="tx1"/>
                </a:solidFill>
              </a:rPr>
              <a:t>Eigene Praxis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DD3DF5B6-943B-932F-6581-190B0F80EBAB}"/>
              </a:ext>
            </a:extLst>
          </p:cNvPr>
          <p:cNvSpPr/>
          <p:nvPr/>
        </p:nvSpPr>
        <p:spPr>
          <a:xfrm>
            <a:off x="5404126" y="895350"/>
            <a:ext cx="1956540" cy="2819400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r>
              <a:rPr lang="de-DE" sz="1400" dirty="0">
                <a:solidFill>
                  <a:schemeClr val="bg1">
                    <a:lumMod val="50000"/>
                  </a:schemeClr>
                </a:solidFill>
              </a:rPr>
              <a:t>dazwischen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6CFE0943-F770-90EF-8C3C-C2472D3B99D1}"/>
              </a:ext>
            </a:extLst>
          </p:cNvPr>
          <p:cNvSpPr/>
          <p:nvPr/>
        </p:nvSpPr>
        <p:spPr>
          <a:xfrm>
            <a:off x="5404123" y="898635"/>
            <a:ext cx="1961734" cy="2819400"/>
          </a:xfrm>
          <a:prstGeom prst="rect">
            <a:avLst/>
          </a:prstGeom>
          <a:noFill/>
          <a:ln w="3175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algn="ctr"/>
            <a:endParaRPr lang="de-DE" sz="14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68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F25F479-1FB3-4644-AA94-63B060D30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Simulationserfahrungen bis zum zweiten Fortbildungstag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2D1AF1A-FF50-38D7-55DB-2DDE6DF3A90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63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3955023-123A-39CC-4202-F7759B40FC3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dirty="0"/>
              <a:t>Sie können die Simulation bis zum nächsten </a:t>
            </a:r>
            <a:br>
              <a:rPr lang="de-DE" dirty="0"/>
            </a:br>
            <a:r>
              <a:rPr lang="de-DE" dirty="0"/>
              <a:t>Fortbildungstag noch zwei Mal bearbeiten.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Erproben aller vier Praktiken</a:t>
            </a:r>
          </a:p>
          <a:p>
            <a:pPr marL="176212" lvl="3" indent="0">
              <a:buNone/>
            </a:pPr>
            <a:r>
              <a:rPr lang="de-DE" dirty="0"/>
              <a:t>jeweils mit </a:t>
            </a:r>
            <a:r>
              <a:rPr lang="de-DE" dirty="0" err="1"/>
              <a:t>eine:r</a:t>
            </a:r>
            <a:r>
              <a:rPr lang="de-DE" dirty="0"/>
              <a:t> neuen Lernenden.</a:t>
            </a:r>
          </a:p>
          <a:p>
            <a:pPr lvl="2"/>
            <a:endParaRPr lang="de-DE" dirty="0"/>
          </a:p>
          <a:p>
            <a:pPr lvl="2"/>
            <a:endParaRPr lang="de-DE" dirty="0"/>
          </a:p>
          <a:p>
            <a:pPr lvl="2"/>
            <a:endParaRPr lang="de-DE" dirty="0"/>
          </a:p>
          <a:p>
            <a:pPr lvl="2"/>
            <a:endParaRPr lang="de-DE" dirty="0"/>
          </a:p>
          <a:p>
            <a:pPr lvl="2"/>
            <a:endParaRPr lang="de-DE" dirty="0"/>
          </a:p>
          <a:p>
            <a:pPr lvl="2"/>
            <a:endParaRPr lang="de-DE" dirty="0"/>
          </a:p>
          <a:p>
            <a:pPr lvl="2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Feedback </a:t>
            </a:r>
            <a:r>
              <a:rPr lang="de-DE" dirty="0"/>
              <a:t>zu Ihrer Bearbeitung.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8A554BF-9A83-136D-59CF-15482FA836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AF836988-889A-6F11-CEDA-AB9FBA8EA362}"/>
              </a:ext>
            </a:extLst>
          </p:cNvPr>
          <p:cNvGrpSpPr>
            <a:grpSpLocks noChangeAspect="1"/>
          </p:cNvGrpSpPr>
          <p:nvPr/>
        </p:nvGrpSpPr>
        <p:grpSpPr>
          <a:xfrm>
            <a:off x="1616185" y="2250369"/>
            <a:ext cx="1660415" cy="1619190"/>
            <a:chOff x="1517644" y="1573432"/>
            <a:chExt cx="3281885" cy="3200400"/>
          </a:xfrm>
        </p:grpSpPr>
        <p:sp>
          <p:nvSpPr>
            <p:cNvPr id="9" name="Rounded Rectangle 6">
              <a:extLst>
                <a:ext uri="{FF2B5EF4-FFF2-40B4-BE49-F238E27FC236}">
                  <a16:creationId xmlns:a16="http://schemas.microsoft.com/office/drawing/2014/main" id="{453B6F34-3067-894E-5F03-490D8BA649EB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05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339B7F19-E7C6-B693-579E-059B012FB45F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17" name="Rounded Rectangle 8">
                <a:extLst>
                  <a:ext uri="{FF2B5EF4-FFF2-40B4-BE49-F238E27FC236}">
                    <a16:creationId xmlns:a16="http://schemas.microsoft.com/office/drawing/2014/main" id="{EAF5CB3D-B886-6705-C1A4-B615A1E9B459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05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18" name="Dreieck 17">
                <a:extLst>
                  <a:ext uri="{FF2B5EF4-FFF2-40B4-BE49-F238E27FC236}">
                    <a16:creationId xmlns:a16="http://schemas.microsoft.com/office/drawing/2014/main" id="{75791000-85F0-6B0B-D181-C5886E511457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1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F78825D8-4002-21E9-65E2-08AFED8D1F9C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15" name="Rounded Rectangle 10">
                <a:extLst>
                  <a:ext uri="{FF2B5EF4-FFF2-40B4-BE49-F238E27FC236}">
                    <a16:creationId xmlns:a16="http://schemas.microsoft.com/office/drawing/2014/main" id="{0E69F2A1-881A-43E6-F7D6-53D6D42F4218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05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16" name="Dreieck 15">
                <a:extLst>
                  <a:ext uri="{FF2B5EF4-FFF2-40B4-BE49-F238E27FC236}">
                    <a16:creationId xmlns:a16="http://schemas.microsoft.com/office/drawing/2014/main" id="{221179B9-C07F-8A11-916A-BEF7A53E3125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1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Gruppieren 11">
              <a:extLst>
                <a:ext uri="{FF2B5EF4-FFF2-40B4-BE49-F238E27FC236}">
                  <a16:creationId xmlns:a16="http://schemas.microsoft.com/office/drawing/2014/main" id="{40F2EE0E-20CE-E712-68C9-559CBD9924B9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13" name="Rounded Rectangle 12">
                <a:extLst>
                  <a:ext uri="{FF2B5EF4-FFF2-40B4-BE49-F238E27FC236}">
                    <a16:creationId xmlns:a16="http://schemas.microsoft.com/office/drawing/2014/main" id="{0EBDADEB-83FC-3FFA-1A89-B66FA99AF02C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grpFill/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05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14" name="Dreieck 13">
                <a:extLst>
                  <a:ext uri="{FF2B5EF4-FFF2-40B4-BE49-F238E27FC236}">
                    <a16:creationId xmlns:a16="http://schemas.microsoft.com/office/drawing/2014/main" id="{07CD5009-0FA5-D0D9-37AE-04797F0C9E38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1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4BC9D0F4-DCFF-7DF9-9788-C69ABB97FB63}"/>
              </a:ext>
            </a:extLst>
          </p:cNvPr>
          <p:cNvGrpSpPr/>
          <p:nvPr/>
        </p:nvGrpSpPr>
        <p:grpSpPr>
          <a:xfrm>
            <a:off x="3331897" y="1657350"/>
            <a:ext cx="1634402" cy="2895600"/>
            <a:chOff x="6330462" y="1718172"/>
            <a:chExt cx="1634402" cy="2895600"/>
          </a:xfrm>
        </p:grpSpPr>
        <p:sp>
          <p:nvSpPr>
            <p:cNvPr id="19" name="Geschweifte Klammer rechts 18">
              <a:extLst>
                <a:ext uri="{FF2B5EF4-FFF2-40B4-BE49-F238E27FC236}">
                  <a16:creationId xmlns:a16="http://schemas.microsoft.com/office/drawing/2014/main" id="{9EE50E18-968C-5132-4EE6-56670A7F1F59}"/>
                </a:ext>
              </a:extLst>
            </p:cNvPr>
            <p:cNvSpPr/>
            <p:nvPr/>
          </p:nvSpPr>
          <p:spPr>
            <a:xfrm>
              <a:off x="6330462" y="1718172"/>
              <a:ext cx="304800" cy="2895600"/>
            </a:xfrm>
            <a:prstGeom prst="rightBrace">
              <a:avLst/>
            </a:prstGeom>
            <a:ln w="12700">
              <a:solidFill>
                <a:schemeClr val="accent2"/>
              </a:solidFill>
              <a:tailEnd type="none" w="lg" len="lg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023AA49D-0AB9-CE99-83E0-634A1D604EAF}"/>
                </a:ext>
              </a:extLst>
            </p:cNvPr>
            <p:cNvSpPr/>
            <p:nvPr/>
          </p:nvSpPr>
          <p:spPr>
            <a:xfrm>
              <a:off x="6635262" y="3010374"/>
              <a:ext cx="1329602" cy="319573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de-DE" sz="1200" dirty="0">
                  <a:solidFill>
                    <a:schemeClr val="tx1"/>
                  </a:solidFill>
                </a:rPr>
                <a:t>Zwei Durchläufe</a:t>
              </a:r>
            </a:p>
          </p:txBody>
        </p:sp>
      </p:grpSp>
      <p:pic>
        <p:nvPicPr>
          <p:cNvPr id="7" name="Inhaltsplatzhalter 5">
            <a:extLst>
              <a:ext uri="{FF2B5EF4-FFF2-40B4-BE49-F238E27FC236}">
                <a16:creationId xmlns:a16="http://schemas.microsoft.com/office/drawing/2014/main" id="{9B2E746B-F0DA-E017-7E83-5EEC73D47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260123" y="-1"/>
            <a:ext cx="2883877" cy="288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5C20434-B014-18A8-5074-08ADD376D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3154" y="2285089"/>
            <a:ext cx="756781" cy="172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7758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5C0FE5C-64C1-7CB3-EEEC-6EBAB03EF3E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64</a:t>
            </a:fld>
            <a:endParaRPr lang="de-DE" alt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0EB9D97-20AA-BF08-7628-D7640C95983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de-DE" dirty="0"/>
              <a:t>Vorbereitung</a:t>
            </a:r>
          </a:p>
          <a:p>
            <a:r>
              <a:rPr lang="de-DE" dirty="0"/>
              <a:t>Selbständige Erprobung</a:t>
            </a:r>
          </a:p>
          <a:p>
            <a:r>
              <a:rPr lang="de-DE" dirty="0"/>
              <a:t>Dokumentation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03B82F0-BF84-AC2A-CF97-696F9277D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6. Eigene Praxis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3240FF7-98AA-17B1-1863-484725F1C4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16847460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9AD310A-3747-7A3C-E5E0-2CC75D23A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Eigene Praxis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26BE4C2-1AF1-83D6-A518-54A21EB077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65</a:t>
            </a:fld>
            <a:endParaRPr lang="de-DE" altLang="de-DE" dirty="0"/>
          </a:p>
        </p:txBody>
      </p:sp>
      <p:sp>
        <p:nvSpPr>
          <p:cNvPr id="13" name="Inhaltsplatzhalter 12">
            <a:extLst>
              <a:ext uri="{FF2B5EF4-FFF2-40B4-BE49-F238E27FC236}">
                <a16:creationId xmlns:a16="http://schemas.microsoft.com/office/drawing/2014/main" id="{A61B76FD-64C2-25F8-A246-EF5D00312837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i="1" dirty="0">
              <a:solidFill>
                <a:schemeClr val="accent2"/>
              </a:solidFill>
            </a:endParaRPr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Ziel</a:t>
            </a:r>
            <a:br>
              <a:rPr lang="de-DE" i="1" dirty="0">
                <a:solidFill>
                  <a:schemeClr val="accent2"/>
                </a:solidFill>
              </a:rPr>
            </a:br>
            <a:r>
              <a:rPr lang="de-DE" dirty="0"/>
              <a:t>Erste Anwendung der vier Praktiken.</a:t>
            </a:r>
          </a:p>
          <a:p>
            <a:pPr lvl="3"/>
            <a:r>
              <a:rPr lang="de-DE" dirty="0"/>
              <a:t>Fokus auf eine konkrete Aufgabe in einer eigenen Unterrichtseinheit.</a:t>
            </a:r>
          </a:p>
          <a:p>
            <a:pPr lvl="3"/>
            <a:r>
              <a:rPr lang="de-DE" dirty="0"/>
              <a:t>Fokus auf </a:t>
            </a:r>
            <a:r>
              <a:rPr lang="de-DE" dirty="0" err="1"/>
              <a:t>eine:n</a:t>
            </a:r>
            <a:r>
              <a:rPr lang="de-DE" dirty="0"/>
              <a:t> </a:t>
            </a:r>
            <a:r>
              <a:rPr lang="de-DE" dirty="0" err="1"/>
              <a:t>Lernende:n</a:t>
            </a:r>
            <a:r>
              <a:rPr lang="de-DE" dirty="0"/>
              <a:t>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Ablauf</a:t>
            </a:r>
            <a:endParaRPr lang="de-DE" dirty="0"/>
          </a:p>
          <a:p>
            <a:pPr lvl="3"/>
            <a:r>
              <a:rPr lang="de-DE" dirty="0"/>
              <a:t>Vorbereitung jetzt als Teil des Fortbildungstags,</a:t>
            </a:r>
            <a:br>
              <a:rPr lang="de-DE" dirty="0"/>
            </a:br>
            <a:r>
              <a:rPr lang="de-DE" dirty="0"/>
              <a:t>Vertiefung gerne auch danach.</a:t>
            </a:r>
          </a:p>
          <a:p>
            <a:pPr lvl="3"/>
            <a:r>
              <a:rPr lang="de-DE" dirty="0"/>
              <a:t>Durchführung in Ihrem eigenen Unterricht und Dokumentation.</a:t>
            </a:r>
          </a:p>
          <a:p>
            <a:pPr lvl="3"/>
            <a:r>
              <a:rPr lang="de-DE" dirty="0"/>
              <a:t>Reflexion am zweiten Fortbildungstag.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Dokumentation</a:t>
            </a:r>
          </a:p>
          <a:p>
            <a:pPr marL="176212" lvl="3" indent="0">
              <a:buNone/>
            </a:pPr>
            <a:r>
              <a:rPr lang="de-DE" dirty="0"/>
              <a:t>Anhand der zur Verfügung gestellten Vorlage.</a:t>
            </a:r>
          </a:p>
        </p:txBody>
      </p:sp>
      <p:sp>
        <p:nvSpPr>
          <p:cNvPr id="14" name="Inhaltsplatzhalter 13">
            <a:extLst>
              <a:ext uri="{FF2B5EF4-FFF2-40B4-BE49-F238E27FC236}">
                <a16:creationId xmlns:a16="http://schemas.microsoft.com/office/drawing/2014/main" id="{715824BF-DE0C-1325-AC3B-A178E248CD5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E1EEE75-FE8E-90B1-03C4-2102573898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78B36524-EEF3-19E2-7E8F-0887495E297A}"/>
              </a:ext>
            </a:extLst>
          </p:cNvPr>
          <p:cNvGrpSpPr>
            <a:grpSpLocks noChangeAspect="1"/>
          </p:cNvGrpSpPr>
          <p:nvPr/>
        </p:nvGrpSpPr>
        <p:grpSpPr>
          <a:xfrm>
            <a:off x="6849055" y="1987115"/>
            <a:ext cx="2205538" cy="2150778"/>
            <a:chOff x="1517644" y="1573432"/>
            <a:chExt cx="3281885" cy="3200400"/>
          </a:xfrm>
        </p:grpSpPr>
        <p:sp>
          <p:nvSpPr>
            <p:cNvPr id="38" name="Rounded Rectangle 6">
              <a:extLst>
                <a:ext uri="{FF2B5EF4-FFF2-40B4-BE49-F238E27FC236}">
                  <a16:creationId xmlns:a16="http://schemas.microsoft.com/office/drawing/2014/main" id="{7008CC63-46FA-B062-D7B2-8ED8217C638C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40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5833D4F8-AA63-6216-7D24-34FFDFA49C84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6" name="Rounded Rectangle 8">
                <a:extLst>
                  <a:ext uri="{FF2B5EF4-FFF2-40B4-BE49-F238E27FC236}">
                    <a16:creationId xmlns:a16="http://schemas.microsoft.com/office/drawing/2014/main" id="{8C076443-38E9-242D-CB9C-7115D1AE5D23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47" name="Dreieck 46">
                <a:extLst>
                  <a:ext uri="{FF2B5EF4-FFF2-40B4-BE49-F238E27FC236}">
                    <a16:creationId xmlns:a16="http://schemas.microsoft.com/office/drawing/2014/main" id="{9CE9119D-3D38-2D51-5341-FDE4EFF4DE66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0" name="Gruppieren 39">
              <a:extLst>
                <a:ext uri="{FF2B5EF4-FFF2-40B4-BE49-F238E27FC236}">
                  <a16:creationId xmlns:a16="http://schemas.microsoft.com/office/drawing/2014/main" id="{C7F45C20-1FFF-3017-C3A0-C2EBAA2D21E9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44" name="Rounded Rectangle 10">
                <a:extLst>
                  <a:ext uri="{FF2B5EF4-FFF2-40B4-BE49-F238E27FC236}">
                    <a16:creationId xmlns:a16="http://schemas.microsoft.com/office/drawing/2014/main" id="{4F4F2554-2F41-CD12-6BE5-A80277779BF4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45" name="Dreieck 44">
                <a:extLst>
                  <a:ext uri="{FF2B5EF4-FFF2-40B4-BE49-F238E27FC236}">
                    <a16:creationId xmlns:a16="http://schemas.microsoft.com/office/drawing/2014/main" id="{0E726782-9CC3-4768-C48D-A649AD301FDC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1" name="Gruppieren 40">
              <a:extLst>
                <a:ext uri="{FF2B5EF4-FFF2-40B4-BE49-F238E27FC236}">
                  <a16:creationId xmlns:a16="http://schemas.microsoft.com/office/drawing/2014/main" id="{10F477B1-8AB9-937D-56C0-93DE492E6595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42" name="Rounded Rectangle 12">
                <a:extLst>
                  <a:ext uri="{FF2B5EF4-FFF2-40B4-BE49-F238E27FC236}">
                    <a16:creationId xmlns:a16="http://schemas.microsoft.com/office/drawing/2014/main" id="{B755768C-AAE9-748B-39C4-A5A1387AEC15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grpFill/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43" name="Dreieck 42">
                <a:extLst>
                  <a:ext uri="{FF2B5EF4-FFF2-40B4-BE49-F238E27FC236}">
                    <a16:creationId xmlns:a16="http://schemas.microsoft.com/office/drawing/2014/main" id="{F01914C9-49A5-D17D-664F-5D5D314886B7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45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AA326A-67AE-706E-F969-42D7565541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1A69C2F7-0284-CECD-4C8B-C16D4AE77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Eigene Praxis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BFF0EDEB-8993-7EC9-2517-A99BBB8439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66</a:t>
            </a:fld>
            <a:endParaRPr lang="de-DE" alt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108C0203-64E1-BAAB-F9F2-8AC1BB519C91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Welche Unterrichtseinheit?</a:t>
            </a:r>
          </a:p>
          <a:p>
            <a:pPr marL="176212" lvl="3" indent="0">
              <a:buNone/>
            </a:pPr>
            <a:r>
              <a:rPr lang="de-DE" dirty="0"/>
              <a:t>Entscheiden Sie sich für eine Unterrichtseinheit, in der Sie die vier Praktiken</a:t>
            </a:r>
            <a:br>
              <a:rPr lang="de-DE" dirty="0"/>
            </a:br>
            <a:r>
              <a:rPr lang="de-DE" dirty="0"/>
              <a:t>anhand einer geeigneten Aufgabe selbst erproben möchten!</a:t>
            </a:r>
          </a:p>
          <a:p>
            <a:pPr marL="176212" lvl="3" indent="0">
              <a:buNone/>
            </a:pPr>
            <a:r>
              <a:rPr lang="de-DE" dirty="0"/>
              <a:t>Welche Klasse? Welcher Unterrichtsinhalt?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Welche Aufgabe?</a:t>
            </a:r>
          </a:p>
          <a:p>
            <a:pPr marL="176212" lvl="3" indent="0">
              <a:buNone/>
            </a:pPr>
            <a:r>
              <a:rPr lang="de-DE" dirty="0"/>
              <a:t>Entscheiden Sie welche Aufgabe Sie für die Erprobung fokussieren möchten!</a:t>
            </a:r>
          </a:p>
          <a:p>
            <a:pPr lvl="3"/>
            <a:r>
              <a:rPr lang="de-DE" dirty="0"/>
              <a:t>Gibt es etwas zu beobachten? Diagnostisches Potenzial der Aufgabe.</a:t>
            </a:r>
          </a:p>
          <a:p>
            <a:pPr lvl="3"/>
            <a:r>
              <a:rPr lang="de-DE" dirty="0"/>
              <a:t>Möglichkeit mit den entstandenen Lösungen weiter zu arbeiten.</a:t>
            </a:r>
          </a:p>
          <a:p>
            <a:pPr marL="176212" lvl="3" indent="0">
              <a:buNone/>
            </a:pPr>
            <a:r>
              <a:rPr lang="de-DE" dirty="0"/>
              <a:t>Bestenfalls entscheiden Sie sich für eine reichhaltige Übungsphase</a:t>
            </a:r>
            <a:br>
              <a:rPr lang="de-DE" dirty="0"/>
            </a:br>
            <a:r>
              <a:rPr lang="de-DE" dirty="0"/>
              <a:t>oder für eine Aufgabe in der die Lernenden eigene Ideen zu zentralen</a:t>
            </a:r>
            <a:br>
              <a:rPr lang="de-DE" dirty="0"/>
            </a:br>
            <a:r>
              <a:rPr lang="de-DE" dirty="0"/>
              <a:t>Unterrichtsinhalten erarbeiten.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Wen möchten Sie beobachten?</a:t>
            </a:r>
          </a:p>
          <a:p>
            <a:pPr marL="176212" lvl="3" indent="0">
              <a:buNone/>
            </a:pPr>
            <a:r>
              <a:rPr lang="de-DE" dirty="0"/>
              <a:t>Entscheiden Sie sich für </a:t>
            </a:r>
            <a:r>
              <a:rPr lang="de-DE" dirty="0" err="1"/>
              <a:t>eine:n</a:t>
            </a:r>
            <a:r>
              <a:rPr lang="de-DE" dirty="0"/>
              <a:t> </a:t>
            </a:r>
            <a:r>
              <a:rPr lang="de-DE" dirty="0" err="1"/>
              <a:t>Lernende:n</a:t>
            </a:r>
            <a:r>
              <a:rPr lang="de-DE" dirty="0"/>
              <a:t>, den/die Sie besonders fokussieren möchten.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822FB021-DD8C-6768-7497-F6B74C04C45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0C62CB36-A35C-EF9F-DF9C-D87ABEFA65E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Vorbereitung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CAA9E6D-E866-5F19-393A-EE0E74FC96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FE0C3DDC-4DD7-97F1-CB16-67064990A006}"/>
              </a:ext>
            </a:extLst>
          </p:cNvPr>
          <p:cNvGrpSpPr>
            <a:grpSpLocks noChangeAspect="1"/>
          </p:cNvGrpSpPr>
          <p:nvPr/>
        </p:nvGrpSpPr>
        <p:grpSpPr>
          <a:xfrm>
            <a:off x="6849055" y="1987115"/>
            <a:ext cx="2205538" cy="2150778"/>
            <a:chOff x="1517644" y="1573432"/>
            <a:chExt cx="3281885" cy="3200400"/>
          </a:xfrm>
        </p:grpSpPr>
        <p:sp>
          <p:nvSpPr>
            <p:cNvPr id="32" name="Rounded Rectangle 6">
              <a:extLst>
                <a:ext uri="{FF2B5EF4-FFF2-40B4-BE49-F238E27FC236}">
                  <a16:creationId xmlns:a16="http://schemas.microsoft.com/office/drawing/2014/main" id="{E898AC99-04A7-4BF9-A06D-D51AC407E2DC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40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D6D24B3A-EB26-46E2-3152-99C97EFC6EAB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0" name="Rounded Rectangle 8">
                <a:extLst>
                  <a:ext uri="{FF2B5EF4-FFF2-40B4-BE49-F238E27FC236}">
                    <a16:creationId xmlns:a16="http://schemas.microsoft.com/office/drawing/2014/main" id="{0B00FE8E-9F9B-F6CE-C722-892057FC927B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41" name="Dreieck 40">
                <a:extLst>
                  <a:ext uri="{FF2B5EF4-FFF2-40B4-BE49-F238E27FC236}">
                    <a16:creationId xmlns:a16="http://schemas.microsoft.com/office/drawing/2014/main" id="{DD91D831-AD66-29F3-EB44-F1C3E8B8B9DD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6E2BF513-5A2D-6B49-F04C-98D56F020834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38" name="Rounded Rectangle 10">
                <a:extLst>
                  <a:ext uri="{FF2B5EF4-FFF2-40B4-BE49-F238E27FC236}">
                    <a16:creationId xmlns:a16="http://schemas.microsoft.com/office/drawing/2014/main" id="{3DECB63F-3F8D-ED0E-4088-435A9D1E532F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39" name="Dreieck 38">
                <a:extLst>
                  <a:ext uri="{FF2B5EF4-FFF2-40B4-BE49-F238E27FC236}">
                    <a16:creationId xmlns:a16="http://schemas.microsoft.com/office/drawing/2014/main" id="{C4E7B3E9-42DA-8AF5-D100-8E521135E950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87A357E5-7698-8D49-AB0A-A7D351AE7942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36" name="Rounded Rectangle 12">
                <a:extLst>
                  <a:ext uri="{FF2B5EF4-FFF2-40B4-BE49-F238E27FC236}">
                    <a16:creationId xmlns:a16="http://schemas.microsoft.com/office/drawing/2014/main" id="{1120330C-08FF-B1A8-67E6-F2CBCF2E1120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37" name="Dreieck 36">
                <a:extLst>
                  <a:ext uri="{FF2B5EF4-FFF2-40B4-BE49-F238E27FC236}">
                    <a16:creationId xmlns:a16="http://schemas.microsoft.com/office/drawing/2014/main" id="{8B09926E-9D76-E1FB-B3E3-FFF173D37D9E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362490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906F1-4B58-ECFF-40AC-B30881D12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5A73F3F0-A814-58DB-C147-5683A25CC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Eigene Praxis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2A7366F-9E7A-3430-9A70-47270A02881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67</a:t>
            </a:fld>
            <a:endParaRPr lang="de-DE" alt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38C7519D-1EC5-D76D-CDDC-267D1FF4049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Was ist zu beobachten?</a:t>
            </a:r>
          </a:p>
          <a:p>
            <a:pPr lvl="3"/>
            <a:r>
              <a:rPr lang="de-DE" dirty="0"/>
              <a:t>Welche Hinweise kann die Aufgabe geben zu Vorwissen und</a:t>
            </a:r>
            <a:br>
              <a:rPr lang="de-DE" dirty="0"/>
            </a:br>
            <a:r>
              <a:rPr lang="de-DE" dirty="0"/>
              <a:t>Verständnis der aktuellen Inhalte?</a:t>
            </a:r>
          </a:p>
          <a:p>
            <a:pPr lvl="3"/>
            <a:r>
              <a:rPr lang="de-DE" dirty="0"/>
              <a:t>Welche Schülerlösungen sind zu erwarten?</a:t>
            </a:r>
            <a:br>
              <a:rPr lang="de-DE" dirty="0"/>
            </a:br>
            <a:r>
              <a:rPr lang="de-DE" dirty="0"/>
              <a:t>Typische Fehler, Lösungswege, mögliche Rückfragen,…</a:t>
            </a:r>
          </a:p>
          <a:p>
            <a:pPr lvl="3"/>
            <a:r>
              <a:rPr lang="de-DE" dirty="0"/>
              <a:t>Worauf ist bei der Beobachtung besonders zu achten?</a:t>
            </a:r>
          </a:p>
          <a:p>
            <a:pPr lvl="3"/>
            <a:r>
              <a:rPr lang="de-DE" dirty="0"/>
              <a:t>Wie könnten Sie ggf. nachfragen?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Wie könnte man die Informationen weiter nutzen?</a:t>
            </a:r>
          </a:p>
          <a:p>
            <a:pPr lvl="3"/>
            <a:r>
              <a:rPr lang="de-DE" dirty="0"/>
              <a:t>Zur lernförderlichen Unterstützung noch während der Aufgabenbearbeitung.</a:t>
            </a:r>
          </a:p>
          <a:p>
            <a:pPr lvl="3"/>
            <a:r>
              <a:rPr lang="de-DE" dirty="0"/>
              <a:t>Bei der Diskussion von Ideen und Lösungen im Klassengespräch.</a:t>
            </a:r>
          </a:p>
          <a:p>
            <a:pPr lvl="3"/>
            <a:r>
              <a:rPr lang="de-DE" dirty="0"/>
              <a:t>In Bezug auf weitere Unterstützung der Lernenden.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06CB3A53-8C82-7ADF-A224-18FBF2E020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DF3D80A4-1DDF-9517-2A7E-DD853B23509D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Vorbereitung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0788221-A28F-A054-5A6C-72E62DA62C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00C01CE5-9BAF-1D4D-BE06-718F3A7AAFC3}"/>
              </a:ext>
            </a:extLst>
          </p:cNvPr>
          <p:cNvGrpSpPr>
            <a:grpSpLocks noChangeAspect="1"/>
          </p:cNvGrpSpPr>
          <p:nvPr/>
        </p:nvGrpSpPr>
        <p:grpSpPr>
          <a:xfrm>
            <a:off x="6849055" y="1987115"/>
            <a:ext cx="2205538" cy="2150778"/>
            <a:chOff x="1517644" y="1573432"/>
            <a:chExt cx="3281885" cy="3200400"/>
          </a:xfrm>
        </p:grpSpPr>
        <p:sp>
          <p:nvSpPr>
            <p:cNvPr id="32" name="Rounded Rectangle 6">
              <a:extLst>
                <a:ext uri="{FF2B5EF4-FFF2-40B4-BE49-F238E27FC236}">
                  <a16:creationId xmlns:a16="http://schemas.microsoft.com/office/drawing/2014/main" id="{75BA2294-29F2-34C7-C57B-AFEDEC7AD6DC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40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3565F32E-1E4B-048A-A48E-1D7BB2427D43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0" name="Rounded Rectangle 8">
                <a:extLst>
                  <a:ext uri="{FF2B5EF4-FFF2-40B4-BE49-F238E27FC236}">
                    <a16:creationId xmlns:a16="http://schemas.microsoft.com/office/drawing/2014/main" id="{B6E9ED7C-7B9B-6C39-7C87-F6EAAAD6BDCC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41" name="Dreieck 40">
                <a:extLst>
                  <a:ext uri="{FF2B5EF4-FFF2-40B4-BE49-F238E27FC236}">
                    <a16:creationId xmlns:a16="http://schemas.microsoft.com/office/drawing/2014/main" id="{8A02A1AD-C554-DA2E-CC0B-CAF914CEECDD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D92A1B8A-6D75-9008-5465-0D54201DBA5D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38" name="Rounded Rectangle 10">
                <a:extLst>
                  <a:ext uri="{FF2B5EF4-FFF2-40B4-BE49-F238E27FC236}">
                    <a16:creationId xmlns:a16="http://schemas.microsoft.com/office/drawing/2014/main" id="{EE9F5C66-35D7-9FAB-041A-98AE4D73FB56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39" name="Dreieck 38">
                <a:extLst>
                  <a:ext uri="{FF2B5EF4-FFF2-40B4-BE49-F238E27FC236}">
                    <a16:creationId xmlns:a16="http://schemas.microsoft.com/office/drawing/2014/main" id="{29716BE4-1CD5-C2CB-8543-EC76C168B85E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389893BE-DEB4-690B-8F7A-430818C82D25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36" name="Rounded Rectangle 12">
                <a:extLst>
                  <a:ext uri="{FF2B5EF4-FFF2-40B4-BE49-F238E27FC236}">
                    <a16:creationId xmlns:a16="http://schemas.microsoft.com/office/drawing/2014/main" id="{0FD30820-CB42-2DD2-F586-674739AA133F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37" name="Dreieck 36">
                <a:extLst>
                  <a:ext uri="{FF2B5EF4-FFF2-40B4-BE49-F238E27FC236}">
                    <a16:creationId xmlns:a16="http://schemas.microsoft.com/office/drawing/2014/main" id="{9464404E-6DB4-D137-4F86-0A924F66D9AB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4134014"/>
      </p:ext>
    </p:extLst>
  </p:cSld>
  <p:clrMapOvr>
    <a:masterClrMapping/>
  </p:clrMapOvr>
  <p:transition spd="slow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57B75-FE68-6DBF-0B77-1C3E19E25D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1DB97A5A-E31A-A7C3-8E55-284F6607E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Eigene Praxis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93D8729-8B28-8672-AA89-9EB3C89CFC3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68</a:t>
            </a:fld>
            <a:endParaRPr lang="de-DE" alt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C995DC84-A4CB-1009-9859-F437E9DA8D2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/>
            <a:r>
              <a:rPr lang="de-DE" dirty="0"/>
              <a:t>Beginnen Sie </a:t>
            </a:r>
            <a:r>
              <a:rPr lang="de-DE" i="1" u="sng" dirty="0"/>
              <a:t>jetzt</a:t>
            </a:r>
            <a:r>
              <a:rPr lang="de-DE" dirty="0"/>
              <a:t> mit Ihrer Vorbereitung!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Welche Unterrichtseinheit?</a:t>
            </a:r>
          </a:p>
          <a:p>
            <a:pPr marL="176212" lvl="3" indent="0">
              <a:buNone/>
            </a:pPr>
            <a:r>
              <a:rPr lang="de-DE" dirty="0"/>
              <a:t>Kurze Beschreibung von Vorwissen, Lernziel und geplantem Vorgehen.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Welche Aufgabe?</a:t>
            </a:r>
          </a:p>
          <a:p>
            <a:pPr marL="176212" lvl="3" indent="0">
              <a:buNone/>
            </a:pPr>
            <a:r>
              <a:rPr lang="de-DE" dirty="0"/>
              <a:t>Foto oder Scan der konkreten Lernaufgabe.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Was ist zu beobachten?</a:t>
            </a:r>
          </a:p>
          <a:p>
            <a:pPr marL="176212" lvl="3" indent="0">
              <a:buNone/>
            </a:pPr>
            <a:r>
              <a:rPr lang="de-DE" dirty="0"/>
              <a:t>Kurze Beschreibung Ihrer Gedanken aus der Vorbereitung.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Wie könnte man die Informationen weiter nutzen?</a:t>
            </a:r>
          </a:p>
          <a:p>
            <a:pPr marL="176212" lvl="3" indent="0">
              <a:buNone/>
            </a:pPr>
            <a:r>
              <a:rPr lang="de-DE" dirty="0"/>
              <a:t>Kurze Beschreibung Ihrer Gedanken aus der Vorbereitung.</a:t>
            </a:r>
          </a:p>
          <a:p>
            <a:pPr marL="176212" lvl="3" indent="0">
              <a:buNone/>
            </a:pPr>
            <a:endParaRPr lang="de-DE" dirty="0"/>
          </a:p>
          <a:p>
            <a:pPr marL="0" lvl="2" indent="0">
              <a:buNone/>
            </a:pPr>
            <a:r>
              <a:rPr lang="de-DE" i="1" dirty="0">
                <a:solidFill>
                  <a:schemeClr val="accent1"/>
                </a:solidFill>
              </a:rPr>
              <a:t>⟶ zur Verfügung gestellte Vorlage!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CD867D7F-8DA7-5E72-7279-6C63061AD05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DB5C50A7-884A-DD1A-6577-AF1B19E5722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Vorbereitung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8B39477-1764-91C5-173A-E0A078394D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EFD1F52F-EF2E-0075-718A-19CFD24D4418}"/>
              </a:ext>
            </a:extLst>
          </p:cNvPr>
          <p:cNvGrpSpPr>
            <a:grpSpLocks noChangeAspect="1"/>
          </p:cNvGrpSpPr>
          <p:nvPr/>
        </p:nvGrpSpPr>
        <p:grpSpPr>
          <a:xfrm>
            <a:off x="6849055" y="1987115"/>
            <a:ext cx="2205538" cy="2150778"/>
            <a:chOff x="1517644" y="1573432"/>
            <a:chExt cx="3281885" cy="3200400"/>
          </a:xfrm>
        </p:grpSpPr>
        <p:sp>
          <p:nvSpPr>
            <p:cNvPr id="32" name="Rounded Rectangle 6">
              <a:extLst>
                <a:ext uri="{FF2B5EF4-FFF2-40B4-BE49-F238E27FC236}">
                  <a16:creationId xmlns:a16="http://schemas.microsoft.com/office/drawing/2014/main" id="{416DB803-5824-3987-305F-817D5A4D9E2A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40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CEAF7A77-17E1-E56E-CF21-C3D6B7781308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0" name="Rounded Rectangle 8">
                <a:extLst>
                  <a:ext uri="{FF2B5EF4-FFF2-40B4-BE49-F238E27FC236}">
                    <a16:creationId xmlns:a16="http://schemas.microsoft.com/office/drawing/2014/main" id="{B6FAD91D-D330-FE97-F064-2588D67BC91C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41" name="Dreieck 40">
                <a:extLst>
                  <a:ext uri="{FF2B5EF4-FFF2-40B4-BE49-F238E27FC236}">
                    <a16:creationId xmlns:a16="http://schemas.microsoft.com/office/drawing/2014/main" id="{A1EF4E2B-A559-ACB0-A95E-A2E98145BC65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21264456-EF9F-A29D-2263-256B4A4D39AC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38" name="Rounded Rectangle 10">
                <a:extLst>
                  <a:ext uri="{FF2B5EF4-FFF2-40B4-BE49-F238E27FC236}">
                    <a16:creationId xmlns:a16="http://schemas.microsoft.com/office/drawing/2014/main" id="{1BB62C36-0CDC-1990-F665-50357C838B86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39" name="Dreieck 38">
                <a:extLst>
                  <a:ext uri="{FF2B5EF4-FFF2-40B4-BE49-F238E27FC236}">
                    <a16:creationId xmlns:a16="http://schemas.microsoft.com/office/drawing/2014/main" id="{D42104B8-2A94-CEB2-D266-A0B6BB68A1AE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B48C0B84-DE73-EE88-34C2-72E4220F69DD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36" name="Rounded Rectangle 12">
                <a:extLst>
                  <a:ext uri="{FF2B5EF4-FFF2-40B4-BE49-F238E27FC236}">
                    <a16:creationId xmlns:a16="http://schemas.microsoft.com/office/drawing/2014/main" id="{9A4832DF-92B6-827C-8669-86FDCE5B768F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37" name="Dreieck 36">
                <a:extLst>
                  <a:ext uri="{FF2B5EF4-FFF2-40B4-BE49-F238E27FC236}">
                    <a16:creationId xmlns:a16="http://schemas.microsoft.com/office/drawing/2014/main" id="{6E5B73B8-3181-B755-7CB9-B878AD81A341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CF14F170-9A31-4928-31F4-530CDA995A8E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8584954" y="775900"/>
            <a:ext cx="400895" cy="914400"/>
          </a:xfrm>
          <a:prstGeom prst="rect">
            <a:avLst/>
          </a:prstGeom>
        </p:spPr>
      </p:pic>
      <p:pic>
        <p:nvPicPr>
          <p:cNvPr id="3" name="Inhaltsplatzhalter 14">
            <a:extLst>
              <a:ext uri="{FF2B5EF4-FFF2-40B4-BE49-F238E27FC236}">
                <a16:creationId xmlns:a16="http://schemas.microsoft.com/office/drawing/2014/main" id="{6841A270-6F4F-BDA7-E15C-1E1639C55F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305800" y="713320"/>
            <a:ext cx="685502" cy="109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151419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720DC0-6CB9-DB49-031E-A85497AA2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Worum geht es? Kernpraktiken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68A0439-9A54-C08C-06B8-C82D5D78405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88E961A-52D3-B46A-B56A-8CD92CECD755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i="1" dirty="0">
              <a:solidFill>
                <a:schemeClr val="accent2"/>
              </a:solidFill>
            </a:endParaRPr>
          </a:p>
          <a:p>
            <a:pPr marL="0" lvl="2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Kernpraktiken </a:t>
            </a:r>
            <a:r>
              <a:rPr lang="de-DE" dirty="0"/>
              <a:t>sind wiederholt auftretende, in den fachlichen Zielen des Unterrichts verankerte Komponenten der Unterrichtstätigkeit, die Lehrkräfte einsetzen, um das Lernen zu unterstützen.</a:t>
            </a:r>
          </a:p>
          <a:p>
            <a:pPr lvl="3"/>
            <a:endParaRPr lang="de-DE" i="1" dirty="0"/>
          </a:p>
          <a:p>
            <a:pPr marL="0" lvl="2" indent="0">
              <a:buNone/>
            </a:pPr>
            <a:r>
              <a:rPr lang="de-DE" i="1" dirty="0">
                <a:solidFill>
                  <a:schemeClr val="accent2"/>
                </a:solidFill>
              </a:rPr>
              <a:t>Perspektive zeichnet sich aus durch…</a:t>
            </a:r>
          </a:p>
          <a:p>
            <a:pPr lvl="2"/>
            <a:r>
              <a:rPr lang="de-DE" dirty="0"/>
              <a:t>Umsetzung von professionellem Wissen, Überzeugungen und Ressourcen</a:t>
            </a:r>
            <a:br>
              <a:rPr lang="de-DE" dirty="0"/>
            </a:br>
            <a:r>
              <a:rPr lang="de-DE" dirty="0"/>
              <a:t>in Strategien, Routinen und Techniken, die von Lehrkräften analysiert und erlernt werden können.</a:t>
            </a:r>
          </a:p>
          <a:p>
            <a:pPr lvl="2"/>
            <a:r>
              <a:rPr lang="de-DE" dirty="0"/>
              <a:t>Anerkennen der hohen Intersubjektivität und Komplexität der Unterrichtstätigkeit.</a:t>
            </a:r>
          </a:p>
          <a:p>
            <a:pPr lvl="2"/>
            <a:r>
              <a:rPr lang="de-DE" dirty="0"/>
              <a:t>Tiefe Verankerung in den Zielen fachlichen Lernens.</a:t>
            </a:r>
          </a:p>
          <a:p>
            <a:pPr lvl="3"/>
            <a:endParaRPr lang="de-DE" dirty="0"/>
          </a:p>
          <a:p>
            <a:pPr lvl="1"/>
            <a:r>
              <a:rPr lang="de-DE" i="1" dirty="0">
                <a:solidFill>
                  <a:schemeClr val="accent2"/>
                </a:solidFill>
              </a:rPr>
              <a:t>Ziel der mathematikbezogenen Lehrkräfteprofessionsforschung</a:t>
            </a:r>
          </a:p>
          <a:p>
            <a:pPr lvl="2"/>
            <a:r>
              <a:rPr lang="de-DE" dirty="0"/>
              <a:t>Beschreibung und Analyse von Praktiken.</a:t>
            </a:r>
          </a:p>
          <a:p>
            <a:pPr lvl="2"/>
            <a:r>
              <a:rPr lang="de-DE" i="1" dirty="0">
                <a:solidFill>
                  <a:schemeClr val="accent1"/>
                </a:solidFill>
              </a:rPr>
              <a:t>Untersuchung von Möglichkeiten, um die Entwicklung von Kernpraktiken zu unterstützen.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E13A8A5-51F6-9FA7-7629-4C1086368DE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E77766B-A8B6-9DFA-6017-2C0108469B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365480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B70F45-DA9C-2138-CD63-46359CACF2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F18ECF70-8E9B-A47A-772B-681D6789D6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Eigene Praxis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8FD8BC4-9AF3-2BB7-6F4C-4D8915A587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69</a:t>
            </a:fld>
            <a:endParaRPr lang="de-DE" altLang="de-DE" dirty="0"/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84512FEC-73AC-5B5E-2CDD-6259C8856E7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/>
            <a:r>
              <a:rPr lang="de-DE" i="1" u="sng" dirty="0"/>
              <a:t>Nach der Erprobung:</a:t>
            </a:r>
            <a:r>
              <a:rPr lang="de-DE" dirty="0"/>
              <a:t> Dokumentation Ihrer Erfahrungen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Was konnten Sie beobachten?</a:t>
            </a:r>
          </a:p>
          <a:p>
            <a:pPr marL="176212" lvl="3" indent="0">
              <a:buNone/>
            </a:pPr>
            <a:r>
              <a:rPr lang="de-DE" dirty="0"/>
              <a:t>Foto oder Scan der beobachteten Schülerlösung; ggf. Nachfragen und Antworten.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Was konnten Sie diagnostizieren?</a:t>
            </a:r>
          </a:p>
          <a:p>
            <a:pPr marL="176212" lvl="3" indent="0">
              <a:buNone/>
            </a:pPr>
            <a:r>
              <a:rPr lang="de-DE" dirty="0"/>
              <a:t>Erkenntnisse über das Verständnis der Lernenden.</a:t>
            </a:r>
          </a:p>
          <a:p>
            <a:pPr marL="176212" lvl="3" indent="0">
              <a:buNone/>
            </a:pPr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Welche Möglichkeiten zur Nutzung der Erkenntnisse gäbe es?</a:t>
            </a:r>
          </a:p>
          <a:p>
            <a:pPr marL="176212" lvl="3" indent="0">
              <a:buNone/>
            </a:pPr>
            <a:r>
              <a:rPr lang="de-DE" dirty="0"/>
              <a:t>Möglichkeiten für direkte Unterstützung der Aufgabenbearbeitung, </a:t>
            </a:r>
            <a:br>
              <a:rPr lang="de-DE" dirty="0"/>
            </a:br>
            <a:r>
              <a:rPr lang="de-DE" dirty="0"/>
              <a:t>Diskussion im Klassengespräch und weitere Unterstützung.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Wie haben Sie Erkenntnisse in der Erprobung wirklich genutzt?</a:t>
            </a:r>
          </a:p>
          <a:p>
            <a:pPr marL="176212" lvl="3" indent="0">
              <a:buNone/>
            </a:pPr>
            <a:r>
              <a:rPr lang="de-DE" dirty="0"/>
              <a:t>Welche Möglichkeiten haben Sie konkret umgesetzt?</a:t>
            </a:r>
          </a:p>
          <a:p>
            <a:pPr lvl="4"/>
            <a:endParaRPr lang="de-DE" dirty="0"/>
          </a:p>
          <a:p>
            <a:pPr marL="0" lvl="2" indent="0">
              <a:buNone/>
            </a:pPr>
            <a:r>
              <a:rPr lang="de-DE" i="1" dirty="0">
                <a:solidFill>
                  <a:schemeClr val="accent1"/>
                </a:solidFill>
              </a:rPr>
              <a:t>⟶ zur Verfügung gestellte Vorlage!</a:t>
            </a:r>
          </a:p>
        </p:txBody>
      </p:sp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DB635879-1937-0BB0-7CE0-C2DE7A9E799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Inhaltsplatzhalter 11">
            <a:extLst>
              <a:ext uri="{FF2B5EF4-FFF2-40B4-BE49-F238E27FC236}">
                <a16:creationId xmlns:a16="http://schemas.microsoft.com/office/drawing/2014/main" id="{EF8358AE-6E22-A5E7-F05F-7F8A7193111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Erprobung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8F56ADF-83FF-8D67-E94F-A9F42405B3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C1B0DC95-D682-D451-89FF-037FD87C2699}"/>
              </a:ext>
            </a:extLst>
          </p:cNvPr>
          <p:cNvGrpSpPr>
            <a:grpSpLocks noChangeAspect="1"/>
          </p:cNvGrpSpPr>
          <p:nvPr/>
        </p:nvGrpSpPr>
        <p:grpSpPr>
          <a:xfrm>
            <a:off x="6849055" y="1987115"/>
            <a:ext cx="2205538" cy="2150778"/>
            <a:chOff x="1517644" y="1573432"/>
            <a:chExt cx="3281885" cy="3200400"/>
          </a:xfrm>
        </p:grpSpPr>
        <p:sp>
          <p:nvSpPr>
            <p:cNvPr id="32" name="Rounded Rectangle 6">
              <a:extLst>
                <a:ext uri="{FF2B5EF4-FFF2-40B4-BE49-F238E27FC236}">
                  <a16:creationId xmlns:a16="http://schemas.microsoft.com/office/drawing/2014/main" id="{AA40BCFB-0FFF-570F-AF71-1D3089759BEE}"/>
                </a:ext>
              </a:extLst>
            </p:cNvPr>
            <p:cNvSpPr/>
            <p:nvPr/>
          </p:nvSpPr>
          <p:spPr>
            <a:xfrm>
              <a:off x="1517644" y="1573432"/>
              <a:ext cx="3281885" cy="3200400"/>
            </a:xfrm>
            <a:prstGeom prst="roundRect">
              <a:avLst/>
            </a:prstGeom>
            <a:solidFill>
              <a:schemeClr val="accent1"/>
            </a:solidFill>
            <a:ln w="2540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bIns="0" rtlCol="0" anchor="b"/>
            <a:lstStyle/>
            <a:p>
              <a:pPr algn="ctr"/>
              <a:r>
                <a:rPr lang="de-DE" sz="1400" dirty="0">
                  <a:solidFill>
                    <a:schemeClr val="tx1"/>
                  </a:solidFill>
                </a:rPr>
                <a:t>nutzen</a:t>
              </a:r>
            </a:p>
          </p:txBody>
        </p: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BE9B4F62-62B8-13C0-1426-A4E338F70611}"/>
                </a:ext>
              </a:extLst>
            </p:cNvPr>
            <p:cNvGrpSpPr/>
            <p:nvPr/>
          </p:nvGrpSpPr>
          <p:grpSpPr>
            <a:xfrm>
              <a:off x="1764225" y="1741365"/>
              <a:ext cx="2788721" cy="2600739"/>
              <a:chOff x="3177638" y="1672883"/>
              <a:chExt cx="2788721" cy="2600739"/>
            </a:xfrm>
            <a:solidFill>
              <a:schemeClr val="accent2">
                <a:lumMod val="40000"/>
                <a:lumOff val="60000"/>
              </a:schemeClr>
            </a:solidFill>
          </p:grpSpPr>
          <p:sp>
            <p:nvSpPr>
              <p:cNvPr id="40" name="Rounded Rectangle 8">
                <a:extLst>
                  <a:ext uri="{FF2B5EF4-FFF2-40B4-BE49-F238E27FC236}">
                    <a16:creationId xmlns:a16="http://schemas.microsoft.com/office/drawing/2014/main" id="{E5A69333-438F-6A65-716C-63B9A0C4B387}"/>
                  </a:ext>
                </a:extLst>
              </p:cNvPr>
              <p:cNvSpPr/>
              <p:nvPr/>
            </p:nvSpPr>
            <p:spPr>
              <a:xfrm>
                <a:off x="3177638" y="1672883"/>
                <a:ext cx="2788721" cy="2422867"/>
              </a:xfrm>
              <a:prstGeom prst="round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diagnostizieren</a:t>
                </a:r>
              </a:p>
            </p:txBody>
          </p:sp>
          <p:sp>
            <p:nvSpPr>
              <p:cNvPr id="41" name="Dreieck 40">
                <a:extLst>
                  <a:ext uri="{FF2B5EF4-FFF2-40B4-BE49-F238E27FC236}">
                    <a16:creationId xmlns:a16="http://schemas.microsoft.com/office/drawing/2014/main" id="{F1F8266D-CDE9-1F60-8BBE-4A17AEE823A4}"/>
                  </a:ext>
                </a:extLst>
              </p:cNvPr>
              <p:cNvSpPr/>
              <p:nvPr/>
            </p:nvSpPr>
            <p:spPr>
              <a:xfrm rot="10800000">
                <a:off x="4381495" y="4103227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476C575F-2839-702A-B028-A4C343B3D2F0}"/>
                </a:ext>
              </a:extLst>
            </p:cNvPr>
            <p:cNvGrpSpPr/>
            <p:nvPr/>
          </p:nvGrpSpPr>
          <p:grpSpPr>
            <a:xfrm>
              <a:off x="2100300" y="1894291"/>
              <a:ext cx="2192774" cy="1795640"/>
              <a:chOff x="3513713" y="1825809"/>
              <a:chExt cx="2192774" cy="1795640"/>
            </a:xfrm>
          </p:grpSpPr>
          <p:sp>
            <p:nvSpPr>
              <p:cNvPr id="38" name="Rounded Rectangle 10">
                <a:extLst>
                  <a:ext uri="{FF2B5EF4-FFF2-40B4-BE49-F238E27FC236}">
                    <a16:creationId xmlns:a16="http://schemas.microsoft.com/office/drawing/2014/main" id="{98DC7A31-03F9-6EC2-959F-8257D3ED720E}"/>
                  </a:ext>
                </a:extLst>
              </p:cNvPr>
              <p:cNvSpPr/>
              <p:nvPr/>
            </p:nvSpPr>
            <p:spPr>
              <a:xfrm>
                <a:off x="3513713" y="1825809"/>
                <a:ext cx="2192774" cy="1621649"/>
              </a:xfrm>
              <a:prstGeom prst="round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b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beobachten</a:t>
                </a:r>
              </a:p>
            </p:txBody>
          </p:sp>
          <p:sp>
            <p:nvSpPr>
              <p:cNvPr id="39" name="Dreieck 38">
                <a:extLst>
                  <a:ext uri="{FF2B5EF4-FFF2-40B4-BE49-F238E27FC236}">
                    <a16:creationId xmlns:a16="http://schemas.microsoft.com/office/drawing/2014/main" id="{889F9ED3-47A3-410D-1704-49E268AC808E}"/>
                  </a:ext>
                </a:extLst>
              </p:cNvPr>
              <p:cNvSpPr/>
              <p:nvPr/>
            </p:nvSpPr>
            <p:spPr>
              <a:xfrm rot="10800000">
                <a:off x="4381495" y="3451054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2B77F7BE-8BDF-8A22-FEAB-D3D317ADC1D1}"/>
                </a:ext>
              </a:extLst>
            </p:cNvPr>
            <p:cNvGrpSpPr/>
            <p:nvPr/>
          </p:nvGrpSpPr>
          <p:grpSpPr>
            <a:xfrm>
              <a:off x="2296078" y="2323790"/>
              <a:ext cx="1780184" cy="801815"/>
              <a:chOff x="3709491" y="2255308"/>
              <a:chExt cx="1780184" cy="801815"/>
            </a:xfrm>
            <a:solidFill>
              <a:schemeClr val="bg1"/>
            </a:solidFill>
          </p:grpSpPr>
          <p:sp>
            <p:nvSpPr>
              <p:cNvPr id="36" name="Rounded Rectangle 12">
                <a:extLst>
                  <a:ext uri="{FF2B5EF4-FFF2-40B4-BE49-F238E27FC236}">
                    <a16:creationId xmlns:a16="http://schemas.microsoft.com/office/drawing/2014/main" id="{7D66BB32-7F58-E224-D0F7-1D74B7B30F47}"/>
                  </a:ext>
                </a:extLst>
              </p:cNvPr>
              <p:cNvSpPr/>
              <p:nvPr/>
            </p:nvSpPr>
            <p:spPr>
              <a:xfrm>
                <a:off x="3709491" y="2255308"/>
                <a:ext cx="1780184" cy="633882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square" bIns="0" rtlCol="0" anchor="ctr"/>
              <a:lstStyle/>
              <a:p>
                <a:pPr algn="ctr"/>
                <a:r>
                  <a:rPr lang="de-DE" sz="1400" dirty="0">
                    <a:solidFill>
                      <a:schemeClr val="tx1"/>
                    </a:solidFill>
                  </a:rPr>
                  <a:t>analysieren</a:t>
                </a:r>
              </a:p>
            </p:txBody>
          </p:sp>
          <p:sp>
            <p:nvSpPr>
              <p:cNvPr id="37" name="Dreieck 36">
                <a:extLst>
                  <a:ext uri="{FF2B5EF4-FFF2-40B4-BE49-F238E27FC236}">
                    <a16:creationId xmlns:a16="http://schemas.microsoft.com/office/drawing/2014/main" id="{C64A4E69-B483-A7C8-2870-14A5897FB0C7}"/>
                  </a:ext>
                </a:extLst>
              </p:cNvPr>
              <p:cNvSpPr/>
              <p:nvPr/>
            </p:nvSpPr>
            <p:spPr>
              <a:xfrm rot="10800000">
                <a:off x="4381498" y="2886728"/>
                <a:ext cx="381000" cy="170395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1600" dirty="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4" name="Grafik 3">
            <a:extLst>
              <a:ext uri="{FF2B5EF4-FFF2-40B4-BE49-F238E27FC236}">
                <a16:creationId xmlns:a16="http://schemas.microsoft.com/office/drawing/2014/main" id="{CC9199D6-136B-8E06-B4E5-5EB0C44FA952}"/>
              </a:ext>
            </a:extLst>
          </p:cNvPr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8584954" y="775900"/>
            <a:ext cx="400895" cy="914400"/>
          </a:xfrm>
          <a:prstGeom prst="rect">
            <a:avLst/>
          </a:prstGeom>
        </p:spPr>
      </p:pic>
      <p:pic>
        <p:nvPicPr>
          <p:cNvPr id="3" name="Inhaltsplatzhalter 14">
            <a:extLst>
              <a:ext uri="{FF2B5EF4-FFF2-40B4-BE49-F238E27FC236}">
                <a16:creationId xmlns:a16="http://schemas.microsoft.com/office/drawing/2014/main" id="{2DAB8A3A-FC76-A8EB-FCA6-ACA4D727E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305800" y="713320"/>
            <a:ext cx="685800" cy="109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9731130"/>
      </p:ext>
    </p:extLst>
  </p:cSld>
  <p:clrMapOvr>
    <a:masterClrMapping/>
  </p:clrMapOvr>
  <p:transition spd="slow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5D34CA-A4F3-87F6-9F54-9D925CDE4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Eigene Praxis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B94CA99-7ABB-B07D-6A48-E33286A69ED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5A2DBFF-72C8-F848-B075-C8200C66C298}" type="slidenum">
              <a:rPr lang="de-DE" altLang="de-DE" smtClean="0"/>
              <a:pPr>
                <a:defRPr/>
              </a:pPr>
              <a:t>70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EDDE91C-E55B-4920-54B0-2A11BA5475DC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1"/>
            <a:r>
              <a:rPr lang="de-DE" i="1" u="sng" dirty="0"/>
              <a:t>Nach der Erprobung:</a:t>
            </a:r>
            <a:r>
              <a:rPr lang="de-DE" dirty="0"/>
              <a:t> Fragen für die Reflexion notieren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Was würden Sie gerne diskutieren?</a:t>
            </a:r>
          </a:p>
          <a:p>
            <a:pPr marL="176212" lvl="3" indent="0">
              <a:buNone/>
            </a:pPr>
            <a:r>
              <a:rPr lang="de-DE" dirty="0"/>
              <a:t>Welche Fragen zur Nutzung der vier Praktiken ergeben sich aus Ihrer Erprobung?</a:t>
            </a:r>
          </a:p>
          <a:p>
            <a:pPr lvl="3"/>
            <a:endParaRPr lang="de-DE" dirty="0"/>
          </a:p>
          <a:p>
            <a:pPr marL="0" lvl="2" indent="0">
              <a:buNone/>
            </a:pPr>
            <a:r>
              <a:rPr lang="de-DE" i="1" dirty="0">
                <a:solidFill>
                  <a:schemeClr val="accent1"/>
                </a:solidFill>
              </a:rPr>
              <a:t>⟶ zur Verfügung gestellte Vorlage!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04CE7BB-B62E-A26D-1D1D-929021660C0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0F23A80-EE78-2AAF-BA83-1595496F525B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de-DE" dirty="0"/>
              <a:t>Vorbereitung der Reflexion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672F417-F1FD-8233-992A-D894B25DB7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</p:spTree>
    <p:extLst>
      <p:ext uri="{BB962C8B-B14F-4D97-AF65-F5344CB8AC3E}">
        <p14:creationId xmlns:p14="http://schemas.microsoft.com/office/powerpoint/2010/main" val="876543689"/>
      </p:ext>
    </p:extLst>
  </p:cSld>
  <p:clrMapOvr>
    <a:masterClrMapping/>
  </p:clrMapOvr>
  <p:transition spd="slow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4B9EC9F2-3882-ABF0-EE2C-18CC4B48CA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Aufträge bis zum zweiten Fortbildungstag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7A99013-2DEC-B745-EB43-98FFE99470C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71</a:t>
            </a:fld>
            <a:endParaRPr lang="de-DE" alt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F44351F-5FD4-4A05-BE91-C4F0E0B19D7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1"/>
            <a:r>
              <a:rPr lang="de-DE" dirty="0"/>
              <a:t>Bitte bearbeiten Sie die </a:t>
            </a:r>
            <a:r>
              <a:rPr lang="de-DE" i="1" dirty="0">
                <a:solidFill>
                  <a:schemeClr val="accent2"/>
                </a:solidFill>
              </a:rPr>
              <a:t>Aufträge</a:t>
            </a:r>
            <a:r>
              <a:rPr lang="de-DE" dirty="0"/>
              <a:t> auf den Folien mit dem Ausrufezeichen</a:t>
            </a:r>
            <a:br>
              <a:rPr lang="de-DE" dirty="0"/>
            </a:br>
            <a:r>
              <a:rPr lang="de-DE" dirty="0"/>
              <a:t>bis zum nächsten Fortbildungstag!</a:t>
            </a:r>
          </a:p>
          <a:p>
            <a:pPr lvl="3"/>
            <a:endParaRPr lang="de-DE" dirty="0"/>
          </a:p>
          <a:p>
            <a:pPr lvl="2"/>
            <a:r>
              <a:rPr lang="de-DE" dirty="0"/>
              <a:t>Bearbeiten Sie zwei Simulationen zu allen vier Praktiken, inklusive Feedback.</a:t>
            </a:r>
          </a:p>
          <a:p>
            <a:pPr lvl="2"/>
            <a:r>
              <a:rPr lang="de-DE" dirty="0"/>
              <a:t>Erproben Sie die vier Praktiken in Ihrer eigenen Praxis (s.o.).</a:t>
            </a:r>
          </a:p>
          <a:p>
            <a:pPr lvl="2"/>
            <a:r>
              <a:rPr lang="de-DE" dirty="0"/>
              <a:t>Laden Sie Ihre Dokumentation der Erprobung bitte bis spätestens 3 Tage vor dem nächsten Fortbildungstag hoch!</a:t>
            </a:r>
            <a:br>
              <a:rPr lang="de-DE" dirty="0"/>
            </a:br>
            <a:r>
              <a:rPr lang="de-DE" sz="1200" dirty="0">
                <a:solidFill>
                  <a:schemeClr val="accent1"/>
                </a:solidFill>
              </a:rPr>
              <a:t>⟶ Ihre Dokumentation wird ggf. Ihren </a:t>
            </a:r>
            <a:r>
              <a:rPr lang="de-DE" sz="1200" dirty="0" err="1">
                <a:solidFill>
                  <a:schemeClr val="accent1"/>
                </a:solidFill>
              </a:rPr>
              <a:t>Kolleg:innen</a:t>
            </a:r>
            <a:r>
              <a:rPr lang="de-DE" sz="1200" dirty="0">
                <a:solidFill>
                  <a:schemeClr val="accent1"/>
                </a:solidFill>
              </a:rPr>
              <a:t> im Kurs zur Verfügung gestellt! Bitte achten Sie darauf, dass Sie keine personenbezogenen Daten von Ihrer Lernenden hochladen! </a:t>
            </a:r>
            <a:br>
              <a:rPr lang="de-DE" sz="1200" dirty="0">
                <a:solidFill>
                  <a:schemeClr val="accent1"/>
                </a:solidFill>
              </a:rPr>
            </a:br>
            <a:r>
              <a:rPr lang="de-DE" sz="1200" dirty="0">
                <a:solidFill>
                  <a:schemeClr val="accent1"/>
                </a:solidFill>
              </a:rPr>
              <a:t>⟶ Nutzen Sie die zur Verfügung gestellte Vorlage. Dort finden Sie auch Informationen zum Hochladen der Dokumente!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7AF6E4F5-C5BF-C3D9-96B7-7435CA77C28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4D8AA9-E17B-573C-1936-C8FC54BC4B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Praktiken zu Diagnose und Intervention vertiefen und in Simulationen erproben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1C776BB-6AFA-19B8-E109-5181585EC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005" y="583732"/>
            <a:ext cx="400895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965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FC5790-6B05-A668-490D-D8272E4E7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Kernpraktiken im Fokus: Diagnose und Intervention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0E25B661-39BB-FA28-5FD8-3508A4DED8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7</a:t>
            </a:fld>
            <a:endParaRPr lang="de-DE" alt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8DFB5C8-8A2D-F555-165B-84C7585C90D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4CC289B-69ED-8A08-A84C-BF9D7CEB24BB}"/>
              </a:ext>
            </a:extLst>
          </p:cNvPr>
          <p:cNvSpPr/>
          <p:nvPr/>
        </p:nvSpPr>
        <p:spPr>
          <a:xfrm>
            <a:off x="152399" y="666451"/>
            <a:ext cx="8809893" cy="375208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800" b="1" dirty="0">
                <a:solidFill>
                  <a:schemeClr val="bg1"/>
                </a:solidFill>
              </a:rPr>
              <a:t>Diagnose und Intervention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A3F769FB-2AF4-041E-0EEF-410F4B8E2B2E}"/>
              </a:ext>
            </a:extLst>
          </p:cNvPr>
          <p:cNvSpPr/>
          <p:nvPr/>
        </p:nvSpPr>
        <p:spPr>
          <a:xfrm>
            <a:off x="152399" y="1576614"/>
            <a:ext cx="4237892" cy="4617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800" dirty="0">
                <a:solidFill>
                  <a:schemeClr val="tx1"/>
                </a:solidFill>
              </a:rPr>
              <a:t>Diagnostizieren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80373CF5-3FA1-F6CD-1089-3FBD78D708C5}"/>
              </a:ext>
            </a:extLst>
          </p:cNvPr>
          <p:cNvSpPr/>
          <p:nvPr/>
        </p:nvSpPr>
        <p:spPr>
          <a:xfrm>
            <a:off x="4724400" y="1576614"/>
            <a:ext cx="4237891" cy="4617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de-DE" sz="1800" dirty="0">
                <a:solidFill>
                  <a:schemeClr val="tx1"/>
                </a:solidFill>
              </a:rPr>
              <a:t>Intervenieren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FA335C6-4E8E-8875-03FC-B39000528946}"/>
              </a:ext>
            </a:extLst>
          </p:cNvPr>
          <p:cNvSpPr/>
          <p:nvPr/>
        </p:nvSpPr>
        <p:spPr>
          <a:xfrm>
            <a:off x="152398" y="2038348"/>
            <a:ext cx="4237891" cy="2743202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Anhand geeigneter Aufgaben, Beobachtungen und gezielter Nachfragen Informationen über das Denken einer </a:t>
            </a:r>
            <a:r>
              <a:rPr lang="de-DE" sz="1600" dirty="0" err="1">
                <a:solidFill>
                  <a:schemeClr val="tx1"/>
                </a:solidFill>
              </a:rPr>
              <a:t>Schüler:in</a:t>
            </a:r>
            <a:r>
              <a:rPr lang="de-DE" sz="1600" dirty="0">
                <a:solidFill>
                  <a:schemeClr val="tx1"/>
                </a:solidFill>
              </a:rPr>
              <a:t> erhalten.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endParaRPr lang="de-DE" sz="1600" dirty="0">
              <a:solidFill>
                <a:schemeClr val="tx1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Schlüsse über den Lernstand und Unterstützungsbedarfe der </a:t>
            </a:r>
            <a:r>
              <a:rPr lang="de-DE" sz="1600" dirty="0" err="1">
                <a:solidFill>
                  <a:schemeClr val="tx1"/>
                </a:solidFill>
              </a:rPr>
              <a:t>Schüler:in</a:t>
            </a:r>
            <a:r>
              <a:rPr lang="de-DE" sz="1600" dirty="0">
                <a:solidFill>
                  <a:schemeClr val="tx1"/>
                </a:solidFill>
              </a:rPr>
              <a:t> ziehen (Vorwissen, Verständnis, Fehlvorstellungen,…).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848E3AB8-A7DE-BD5C-0980-FB5058EE2F16}"/>
              </a:ext>
            </a:extLst>
          </p:cNvPr>
          <p:cNvSpPr/>
          <p:nvPr/>
        </p:nvSpPr>
        <p:spPr>
          <a:xfrm>
            <a:off x="4730263" y="2038347"/>
            <a:ext cx="4232028" cy="2743202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Die </a:t>
            </a:r>
            <a:r>
              <a:rPr lang="de-DE" sz="1600" dirty="0" err="1">
                <a:solidFill>
                  <a:schemeClr val="tx1"/>
                </a:solidFill>
              </a:rPr>
              <a:t>Schüler:in</a:t>
            </a:r>
            <a:r>
              <a:rPr lang="de-DE" sz="1600" dirty="0">
                <a:solidFill>
                  <a:schemeClr val="tx1"/>
                </a:solidFill>
              </a:rPr>
              <a:t> bei der </a:t>
            </a:r>
            <a:r>
              <a:rPr lang="de-DE" sz="1600" i="1" dirty="0">
                <a:solidFill>
                  <a:schemeClr val="tx1"/>
                </a:solidFill>
              </a:rPr>
              <a:t>lernförderlichen</a:t>
            </a:r>
            <a:r>
              <a:rPr lang="de-DE" sz="1600" dirty="0">
                <a:solidFill>
                  <a:schemeClr val="tx1"/>
                </a:solidFill>
              </a:rPr>
              <a:t> Bearbeitung geeigneter Aufgaben unterstützen.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endParaRPr lang="de-DE" sz="1600" dirty="0">
              <a:solidFill>
                <a:schemeClr val="tx1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Mehr oder weniger tragfähige Ideen der </a:t>
            </a:r>
            <a:r>
              <a:rPr lang="de-DE" sz="1600" dirty="0" err="1">
                <a:solidFill>
                  <a:schemeClr val="tx1"/>
                </a:solidFill>
              </a:rPr>
              <a:t>Schüler:in</a:t>
            </a:r>
            <a:r>
              <a:rPr lang="de-DE" sz="1600" dirty="0">
                <a:solidFill>
                  <a:schemeClr val="tx1"/>
                </a:solidFill>
              </a:rPr>
              <a:t> auf Potenzial für eine </a:t>
            </a:r>
            <a:r>
              <a:rPr lang="de-DE" sz="1600" i="1" dirty="0">
                <a:solidFill>
                  <a:schemeClr val="tx1"/>
                </a:solidFill>
              </a:rPr>
              <a:t>aktivierende Klassendiskussion </a:t>
            </a:r>
            <a:r>
              <a:rPr lang="de-DE" sz="1600" dirty="0">
                <a:solidFill>
                  <a:schemeClr val="tx1"/>
                </a:solidFill>
              </a:rPr>
              <a:t>hin prüfen.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endParaRPr lang="de-DE" sz="1600" dirty="0">
              <a:solidFill>
                <a:schemeClr val="tx1"/>
              </a:solidFill>
            </a:endParaRP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chemeClr val="tx1"/>
                </a:solidFill>
              </a:rPr>
              <a:t>Individuellen </a:t>
            </a:r>
            <a:r>
              <a:rPr lang="de-DE" sz="1600" i="1" dirty="0">
                <a:solidFill>
                  <a:schemeClr val="tx1"/>
                </a:solidFill>
              </a:rPr>
              <a:t>Interventionsbedarf</a:t>
            </a:r>
            <a:r>
              <a:rPr lang="de-DE" sz="1600" dirty="0">
                <a:solidFill>
                  <a:schemeClr val="tx1"/>
                </a:solidFill>
              </a:rPr>
              <a:t> der </a:t>
            </a:r>
            <a:r>
              <a:rPr lang="de-DE" sz="1600" dirty="0" err="1">
                <a:solidFill>
                  <a:schemeClr val="tx1"/>
                </a:solidFill>
              </a:rPr>
              <a:t>Schüler:in</a:t>
            </a:r>
            <a:r>
              <a:rPr lang="de-DE" sz="1600" dirty="0">
                <a:solidFill>
                  <a:schemeClr val="tx1"/>
                </a:solidFill>
              </a:rPr>
              <a:t> erkennen und beschreiben (Übungsphasen, Nachhilfe).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ABD43BD1-ED36-02CF-814D-BAA0E81E9587}"/>
              </a:ext>
            </a:extLst>
          </p:cNvPr>
          <p:cNvSpPr/>
          <p:nvPr/>
        </p:nvSpPr>
        <p:spPr>
          <a:xfrm>
            <a:off x="152398" y="1039065"/>
            <a:ext cx="8809893" cy="375209"/>
          </a:xfrm>
          <a:prstGeom prst="rect">
            <a:avLst/>
          </a:prstGeom>
          <a:noFill/>
          <a:ln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rtlCol="0" anchor="t"/>
          <a:lstStyle/>
          <a:p>
            <a:r>
              <a:rPr lang="de-DE" sz="1600" dirty="0">
                <a:solidFill>
                  <a:schemeClr val="tx1"/>
                </a:solidFill>
              </a:rPr>
              <a:t>Als Teil der täglichen Arbeit mit Lernenden an Aufgaben im Mathematikunterricht.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F0BF05E-6ABA-1F6B-A031-805D556567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1996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402095-EB1A-661B-F780-44A3AA3A7C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Warum Simulationen?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392B8AE-1595-D817-7023-6661A62AD79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0A629D-2727-EA4B-BD41-67AD69960577}" type="slidenum">
              <a:rPr lang="de-DE" altLang="de-DE" smtClean="0"/>
              <a:pPr>
                <a:defRPr/>
              </a:pPr>
              <a:t>8</a:t>
            </a:fld>
            <a:endParaRPr lang="de-DE" alt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408BB5-897D-E8C3-B986-E1B2C10B3B56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Keine Belastung von Lernenden</a:t>
            </a:r>
          </a:p>
          <a:p>
            <a:pPr marL="176212" lvl="3" indent="0">
              <a:buNone/>
            </a:pPr>
            <a:r>
              <a:rPr lang="de-DE" dirty="0"/>
              <a:t>Möglichkeiten zur Anwendung des Wissens einüben, ohne Folgen in der Praxis.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Gezielte Praxiserfahrungen sammeln</a:t>
            </a:r>
          </a:p>
          <a:p>
            <a:pPr marL="176212" lvl="3" indent="0">
              <a:buNone/>
            </a:pPr>
            <a:r>
              <a:rPr lang="de-DE" dirty="0"/>
              <a:t>Fokussieren der Anforderungen auf bestimmtes Wissen und bestimmte Praktiken.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Wiederholbarkeit und Entzerrung</a:t>
            </a:r>
          </a:p>
          <a:p>
            <a:pPr lvl="3"/>
            <a:r>
              <a:rPr lang="de-DE" dirty="0"/>
              <a:t>Ähnliche Situationen (oder dieselbe) mehrfach bearbeiten.</a:t>
            </a:r>
          </a:p>
          <a:p>
            <a:pPr lvl="3"/>
            <a:r>
              <a:rPr lang="de-DE" dirty="0"/>
              <a:t>Reduktion von Zeit- und Handlungsdruck.</a:t>
            </a:r>
          </a:p>
          <a:p>
            <a:pPr lvl="3"/>
            <a:endParaRPr lang="de-DE" dirty="0"/>
          </a:p>
          <a:p>
            <a:pPr lvl="2"/>
            <a:r>
              <a:rPr lang="de-DE" i="1" dirty="0">
                <a:solidFill>
                  <a:schemeClr val="accent2"/>
                </a:solidFill>
              </a:rPr>
              <a:t>Feedback und geteilte Erfahrungen</a:t>
            </a:r>
          </a:p>
          <a:p>
            <a:pPr lvl="3"/>
            <a:r>
              <a:rPr lang="de-DE" dirty="0"/>
              <a:t>Verschiedene Perspektiven auf „dieselbe“ erlebte Situation.</a:t>
            </a:r>
          </a:p>
          <a:p>
            <a:pPr lvl="3"/>
            <a:r>
              <a:rPr lang="de-DE" dirty="0"/>
              <a:t>Wie hätten die Designer der Simulation gehandelt?</a:t>
            </a:r>
          </a:p>
          <a:p>
            <a:pPr lvl="2"/>
            <a:endParaRPr lang="de-DE" dirty="0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B898F36-A8C7-42E6-CD4F-A59467398B5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75F9E1E3-0A2A-6315-D885-91B1CFB0F2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Praktiken zu Diagnose und Intervention vertiefen und in Simulationen erproben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5155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MU_Vorlesung_neu">
  <a:themeElements>
    <a:clrScheme name="Benutzerdefiniert 4">
      <a:dk1>
        <a:srgbClr val="141313"/>
      </a:dk1>
      <a:lt1>
        <a:srgbClr val="FFFFFF"/>
      </a:lt1>
      <a:dk2>
        <a:srgbClr val="777877"/>
      </a:dk2>
      <a:lt2>
        <a:srgbClr val="B2B3B2"/>
      </a:lt2>
      <a:accent1>
        <a:srgbClr val="FE97FE"/>
      </a:accent1>
      <a:accent2>
        <a:srgbClr val="B3E0E8"/>
      </a:accent2>
      <a:accent3>
        <a:srgbClr val="00E5B6"/>
      </a:accent3>
      <a:accent4>
        <a:srgbClr val="FF3859"/>
      </a:accent4>
      <a:accent5>
        <a:srgbClr val="00B2FF"/>
      </a:accent5>
      <a:accent6>
        <a:srgbClr val="00B1FF"/>
      </a:accent6>
      <a:hlink>
        <a:srgbClr val="474746"/>
      </a:hlink>
      <a:folHlink>
        <a:srgbClr val="2D2E2D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  <a:effectLst/>
      </a:spPr>
      <a:bodyPr rtlCol="0" anchor="ctr"/>
      <a:lstStyle>
        <a:defPPr algn="ctr">
          <a:defRPr sz="1800" dirty="0">
            <a:solidFill>
              <a:schemeClr val="tx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  <a:tailEnd type="stealth" w="lg" len="lg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LMU_Vorlesung_neu.pot</Template>
  <TotalTime>0</TotalTime>
  <Words>6233</Words>
  <Application>Microsoft Macintosh PowerPoint</Application>
  <PresentationFormat>Bildschirmpräsentation (16:9)</PresentationFormat>
  <Paragraphs>1147</Paragraphs>
  <Slides>72</Slides>
  <Notes>48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72</vt:i4>
      </vt:variant>
    </vt:vector>
  </HeadingPairs>
  <TitlesOfParts>
    <vt:vector size="78" baseType="lpstr">
      <vt:lpstr>ＭＳ Ｐゴシック</vt:lpstr>
      <vt:lpstr>Arial</vt:lpstr>
      <vt:lpstr>Calibri</vt:lpstr>
      <vt:lpstr>Courier New</vt:lpstr>
      <vt:lpstr>Symbol</vt:lpstr>
      <vt:lpstr>LMU_Vorlesung_neu</vt:lpstr>
      <vt:lpstr>Praktiken zur Diagnose und Intervention im Mathematikunterricht vertiefen und in Simulationen erproben</vt:lpstr>
      <vt:lpstr>Praktiken zur Diagnose und Intervention im Mathematikunterricht vertiefen und in Simulationen erproben</vt:lpstr>
      <vt:lpstr>Ablauf der Fortbildung</vt:lpstr>
      <vt:lpstr>Überblick über die Inhalte</vt:lpstr>
      <vt:lpstr>1. Einführung</vt:lpstr>
      <vt:lpstr>Ablauf der Fortbildung</vt:lpstr>
      <vt:lpstr>Worum geht es? Kernpraktiken</vt:lpstr>
      <vt:lpstr>Kernpraktiken im Fokus: Diagnose und Intervention</vt:lpstr>
      <vt:lpstr>Warum Simulationen?</vt:lpstr>
      <vt:lpstr>Ziele der Fortbildung</vt:lpstr>
      <vt:lpstr>2. Inhaltsbezogener Hintergrund</vt:lpstr>
      <vt:lpstr>Inhaltsbezogener Hintergrund</vt:lpstr>
      <vt:lpstr>2. Inhaltsbezogener Hintergrund</vt:lpstr>
      <vt:lpstr>Zahldarstellung in Stellenwertsystemen</vt:lpstr>
      <vt:lpstr>Zahldarstellung in Stellenwertsystemen</vt:lpstr>
      <vt:lpstr>Zahldarstellung in Stellenwertsystemen</vt:lpstr>
      <vt:lpstr>Zahldarstellung in Stellenwertsystemen</vt:lpstr>
      <vt:lpstr>Zahldarstellung in Stellenwertsystemen</vt:lpstr>
      <vt:lpstr>Zahldarstellung in Stellenwertsystemen</vt:lpstr>
      <vt:lpstr>Zahldarstellung in Stellenwertsystemen</vt:lpstr>
      <vt:lpstr>2. Inhaltsbezogener Hintergrund</vt:lpstr>
      <vt:lpstr>Größenvergleich von Dezimalbrüchen</vt:lpstr>
      <vt:lpstr>Größenvergleich von Dezimalbrüchen</vt:lpstr>
      <vt:lpstr>Größenvergleich von Dezimalbrüchen</vt:lpstr>
      <vt:lpstr>2. Inhaltsbezogener Hintergrund</vt:lpstr>
      <vt:lpstr>Strategien zur Addition und Subtraktion</vt:lpstr>
      <vt:lpstr>Strategien zur Addition und Subtraktion</vt:lpstr>
      <vt:lpstr>Strategien zur Addition und Subtraktion</vt:lpstr>
      <vt:lpstr>Strategien zur Addition und Subtraktion</vt:lpstr>
      <vt:lpstr>Strategien zur Addition und Subtraktion</vt:lpstr>
      <vt:lpstr>2. Inhaltsbezogener Hintergrund</vt:lpstr>
      <vt:lpstr>Addition und Subtraktion: Grundvorstellungen</vt:lpstr>
      <vt:lpstr>Addition und Subtraktion: Grundvorstellungen</vt:lpstr>
      <vt:lpstr>Addition und Subtraktion: Grundvorstellungen</vt:lpstr>
      <vt:lpstr>3. Vier Praktiken</vt:lpstr>
      <vt:lpstr>Vier Praktiken zur Diagnose und Intervention</vt:lpstr>
      <vt:lpstr>Simulation</vt:lpstr>
      <vt:lpstr>Simulation</vt:lpstr>
      <vt:lpstr>Simulation</vt:lpstr>
      <vt:lpstr>3. Vier Praktiken</vt:lpstr>
      <vt:lpstr>Aufgaben analysieren</vt:lpstr>
      <vt:lpstr>Aufgaben analysieren</vt:lpstr>
      <vt:lpstr>3. Vier Praktiken</vt:lpstr>
      <vt:lpstr>Beobachten</vt:lpstr>
      <vt:lpstr>Beobachten</vt:lpstr>
      <vt:lpstr>3. Vier Praktiken</vt:lpstr>
      <vt:lpstr>Diagnostizieren</vt:lpstr>
      <vt:lpstr>Beobachten</vt:lpstr>
      <vt:lpstr>3. Vier Praktiken</vt:lpstr>
      <vt:lpstr>Erkenntnisse nutzen</vt:lpstr>
      <vt:lpstr>Beobachten</vt:lpstr>
      <vt:lpstr>4. Feedback &amp; Reflexion</vt:lpstr>
      <vt:lpstr>Feedback &amp; Reflexion</vt:lpstr>
      <vt:lpstr>Feedback &amp; Reflexion</vt:lpstr>
      <vt:lpstr>Feedback &amp; Reflexion</vt:lpstr>
      <vt:lpstr>Für das Fortbildungspersonal (ausgeblendet)</vt:lpstr>
      <vt:lpstr>5. Weitere Simulationserfahrungen</vt:lpstr>
      <vt:lpstr>Zweite Simulation</vt:lpstr>
      <vt:lpstr>Zweite Simulation</vt:lpstr>
      <vt:lpstr>Feedback &amp; Reflexion</vt:lpstr>
      <vt:lpstr>Feedback &amp; Reflexion</vt:lpstr>
      <vt:lpstr>Feedback &amp; Reflexion</vt:lpstr>
      <vt:lpstr>Ablauf der Fortbildung</vt:lpstr>
      <vt:lpstr>Simulationserfahrungen bis zum zweiten Fortbildungstag</vt:lpstr>
      <vt:lpstr>6. Eigene Praxis</vt:lpstr>
      <vt:lpstr>Eigene Praxis</vt:lpstr>
      <vt:lpstr>Eigene Praxis</vt:lpstr>
      <vt:lpstr>Eigene Praxis</vt:lpstr>
      <vt:lpstr>Eigene Praxis</vt:lpstr>
      <vt:lpstr>Eigene Praxis</vt:lpstr>
      <vt:lpstr>Eigene Praxis</vt:lpstr>
      <vt:lpstr>Aufträge bis zum zweiten Fortbildungstag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0</dc:title>
  <dc:creator>Stefan Ufer</dc:creator>
  <cp:lastModifiedBy>Stephanie Kron</cp:lastModifiedBy>
  <cp:revision>951</cp:revision>
  <cp:lastPrinted>2025-06-23T07:45:03Z</cp:lastPrinted>
  <dcterms:created xsi:type="dcterms:W3CDTF">2011-09-26T08:05:10Z</dcterms:created>
  <dcterms:modified xsi:type="dcterms:W3CDTF">2025-09-25T13:19:48Z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